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476" r:id="rId3"/>
    <p:sldId id="406" r:id="rId4"/>
    <p:sldId id="279" r:id="rId5"/>
    <p:sldId id="814" r:id="rId6"/>
    <p:sldId id="819" r:id="rId7"/>
    <p:sldId id="804" r:id="rId8"/>
    <p:sldId id="674" r:id="rId9"/>
    <p:sldId id="302" r:id="rId10"/>
    <p:sldId id="797" r:id="rId11"/>
    <p:sldId id="808" r:id="rId12"/>
    <p:sldId id="811" r:id="rId13"/>
    <p:sldId id="787" r:id="rId14"/>
    <p:sldId id="750" r:id="rId15"/>
    <p:sldId id="791" r:id="rId16"/>
    <p:sldId id="802" r:id="rId17"/>
    <p:sldId id="803" r:id="rId18"/>
    <p:sldId id="798" r:id="rId19"/>
    <p:sldId id="722" r:id="rId20"/>
    <p:sldId id="751" r:id="rId21"/>
    <p:sldId id="800" r:id="rId22"/>
    <p:sldId id="801" r:id="rId23"/>
    <p:sldId id="672" r:id="rId24"/>
    <p:sldId id="810" r:id="rId25"/>
    <p:sldId id="687" r:id="rId26"/>
    <p:sldId id="492" r:id="rId27"/>
    <p:sldId id="546" r:id="rId28"/>
    <p:sldId id="815" r:id="rId29"/>
    <p:sldId id="806" r:id="rId30"/>
    <p:sldId id="600" r:id="rId31"/>
    <p:sldId id="767" r:id="rId32"/>
    <p:sldId id="816" r:id="rId33"/>
    <p:sldId id="727" r:id="rId34"/>
    <p:sldId id="821" r:id="rId35"/>
    <p:sldId id="822" r:id="rId36"/>
    <p:sldId id="807" r:id="rId37"/>
    <p:sldId id="788" r:id="rId38"/>
    <p:sldId id="817" r:id="rId39"/>
    <p:sldId id="818" r:id="rId40"/>
    <p:sldId id="784" r:id="rId41"/>
    <p:sldId id="799" r:id="rId42"/>
    <p:sldId id="781" r:id="rId43"/>
    <p:sldId id="777" r:id="rId44"/>
    <p:sldId id="775" r:id="rId45"/>
    <p:sldId id="789" r:id="rId46"/>
    <p:sldId id="779" r:id="rId47"/>
    <p:sldId id="812" r:id="rId48"/>
    <p:sldId id="813" r:id="rId49"/>
    <p:sldId id="776" r:id="rId50"/>
    <p:sldId id="8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0D"/>
    <a:srgbClr val="66827E"/>
    <a:srgbClr val="0B00FF"/>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76185" autoAdjust="0"/>
  </p:normalViewPr>
  <p:slideViewPr>
    <p:cSldViewPr snapToGrid="0" showGuides="1">
      <p:cViewPr varScale="1">
        <p:scale>
          <a:sx n="126" d="100"/>
          <a:sy n="126" d="100"/>
        </p:scale>
        <p:origin x="2008" y="192"/>
      </p:cViewPr>
      <p:guideLst>
        <p:guide orient="horz" pos="2160"/>
        <p:guide pos="384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0000FF"/>
                </a:solidFill>
                <a:effectLst/>
              </a:rPr>
              <a:t>exhaustion_genes</a:t>
            </a:r>
            <a:r>
              <a:rPr lang="en-US" b="0" dirty="0">
                <a:solidFill>
                  <a:srgbClr val="0000FF"/>
                </a:solidFill>
                <a:effectLst/>
              </a:rPr>
              <a:t> &lt;- c("CD244", "SLAMF6", "TBX21", "PDCD1", "HAVCR2", "KLRG1", "TOX", "TCF1", "TCF7", "PD1", "CTLA4", "LAG3", "TIM3", "TIGIT", "KIR3DL2", "KIR2DL3", "NKG2A", "EOMES", "HAVCR1", "CD160", "BATF", "ICOS", "NR4A2”, “HEXB”)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HEXB added because of this paper: https://</a:t>
            </a:r>
            <a:r>
              <a:rPr lang="en-US" b="0" dirty="0" err="1">
                <a:solidFill>
                  <a:srgbClr val="0000FF"/>
                </a:solidFill>
                <a:effectLst/>
              </a:rPr>
              <a:t>www.ncbi.nlm.nih.gov</a:t>
            </a:r>
            <a:r>
              <a:rPr lang="en-US" b="0" dirty="0">
                <a:solidFill>
                  <a:srgbClr val="0000FF"/>
                </a:solidFill>
                <a:effectLst/>
              </a:rPr>
              <a:t>/</a:t>
            </a:r>
            <a:r>
              <a:rPr lang="en-US" b="0" dirty="0" err="1">
                <a:solidFill>
                  <a:srgbClr val="0000FF"/>
                </a:solidFill>
                <a:effectLst/>
              </a:rPr>
              <a:t>pmc</a:t>
            </a:r>
            <a:r>
              <a:rPr lang="en-US" b="0" dirty="0">
                <a:solidFill>
                  <a:srgbClr val="0000FF"/>
                </a:solidFill>
                <a:effectLst/>
              </a:rPr>
              <a:t>/articles/PMC11315911/</a:t>
            </a: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Would expect DN high here too, not really…</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err="1">
                <a:solidFill>
                  <a:srgbClr val="0000FF"/>
                </a:solidFill>
                <a:effectLst/>
              </a:rPr>
              <a:t>telomerase_genes</a:t>
            </a:r>
            <a:r>
              <a:rPr lang="en-US" dirty="0">
                <a:solidFill>
                  <a:srgbClr val="0000FF"/>
                </a:solidFill>
                <a:effectLst/>
              </a:rPr>
              <a:t> [1] "PRKCA" "" "TP53" "RB1" "BCL2" "IGF1R" "AKT1" "HSP90AA1" "TERT" "XRCC6" "MYC" [12] "PPP2CA" "TERF1" "TNKS" "KRAS" "EGFR" "TEP1" "XRCC5”</a:t>
            </a:r>
            <a:endParaRPr lang="en-US" b="1" dirty="0"/>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Progenitor genes (just looking from </a:t>
            </a:r>
            <a:r>
              <a:rPr lang="en-US" dirty="0" err="1">
                <a:solidFill>
                  <a:srgbClr val="0000FF"/>
                </a:solidFill>
                <a:effectLst/>
              </a:rPr>
              <a:t>rownames</a:t>
            </a:r>
            <a:r>
              <a:rPr lang="en-US" dirty="0">
                <a:solidFill>
                  <a:srgbClr val="0000FF"/>
                </a:solidFill>
                <a:effectLst/>
              </a:rPr>
              <a:t>): NFKB1, CD83, TCF7, CRTAM, FOXO1, ICOS, CXCR5, CCR7, ID3, IL7R, CCR6, BTLA, SELL, NT5E, SLAMF6, CD70, IL2, CRTAM, MYB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Key progenitor genes to mention (consistent mean gene coverage evidence): TNF, IL7R, SPRY1, CXCR5, CD73 (NT5E), CCR7, SELL, CD9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endParaRPr lang="en-US" b="1" dirty="0">
              <a:solidFill>
                <a:srgbClr val="0000FF"/>
              </a:solidFill>
              <a:effectLst/>
            </a:endParaRPr>
          </a:p>
          <a:p>
            <a:r>
              <a:rPr lang="en-US" b="1" dirty="0"/>
              <a:t>Key terminal genes to mention (consistent mean gene coverage evidence): CX3CR1, ZEB2, CD38, PRF1, PRDM1, GZMB</a:t>
            </a:r>
          </a:p>
          <a:p>
            <a:r>
              <a:rPr lang="en-US" b="0" dirty="0"/>
              <a:t>CX3CR1 may be more of an intermediate Tex gene actually…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population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dirty="0"/>
              <a:t>T1DAL</a:t>
            </a:r>
            <a:endParaRPr lang="en-US" sz="1200" dirty="0">
              <a:effectLst/>
              <a:latin typeface="AdvPSA183"/>
            </a:endParaRPr>
          </a:p>
          <a:p>
            <a:endParaRPr lang="en-US" sz="1200" dirty="0">
              <a:effectLst/>
              <a:latin typeface="AdvPSA183"/>
            </a:endParaRPr>
          </a:p>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Accumulated over cell divisions, MT SNVs can provide directionality in a differentiation pathway</a:t>
            </a:r>
            <a:endParaRPr lang="en-US" b="1"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Yes, we do see more sharing of SNVs across sorts in high </a:t>
            </a:r>
            <a:r>
              <a:rPr lang="en-US" b="0" i="0" u="none" strike="noStrike" dirty="0" err="1">
                <a:solidFill>
                  <a:srgbClr val="333333"/>
                </a:solidFill>
                <a:effectLst/>
                <a:latin typeface="Arial" panose="020B0604020202020204" pitchFamily="34" charset="0"/>
              </a:rPr>
              <a:t>freq</a:t>
            </a:r>
            <a:r>
              <a:rPr lang="en-US" b="0" i="0" u="none" strike="noStrike" dirty="0">
                <a:solidFill>
                  <a:srgbClr val="333333"/>
                </a:solidFill>
                <a:effectLst/>
                <a:latin typeface="Arial" panose="020B0604020202020204" pitchFamily="34" charset="0"/>
              </a:rPr>
              <a:t> group than in low </a:t>
            </a:r>
            <a:r>
              <a:rPr lang="en-US" b="0" i="0" u="none" strike="noStrike" dirty="0" err="1">
                <a:solidFill>
                  <a:srgbClr val="333333"/>
                </a:solidFill>
                <a:effectLst/>
                <a:latin typeface="Arial" panose="020B0604020202020204" pitchFamily="34" charset="0"/>
              </a:rPr>
              <a:t>freq</a:t>
            </a:r>
            <a:r>
              <a:rPr lang="en-US" b="0" i="0" u="none" strike="noStrike" dirty="0">
                <a:solidFill>
                  <a:srgbClr val="333333"/>
                </a:solidFill>
                <a:effectLst/>
                <a:latin typeface="Arial" panose="020B0604020202020204" pitchFamily="34" charset="0"/>
              </a:rPr>
              <a:t>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bimodal "issue" also present in T1DAL, and for both projects it seems like medium frequency vars are preferentially present in all sorts in a donor, so removed...</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NAND vs. DP CD127+: kind of similar epigenetics but really just hard to describe differences, differential association w/ outcome may just be due to TIGIT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Key conclusions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 - DP CD57 most terminal (and cytotoxic), followed by DP PD-1, DP CD127 more progenitor Tex likely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 - differentiation likely same path in R and NR (MT SNVs same trends), just flux through pathway different (potentially due to differences in antigen duration/strength and/or differences in specific steps of differentiation (being interrupted 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Other random ideas…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 - but why are more terminal cells good? Is it just because they’re restrained/exhausted-like? Perhaps not, as non-exhausted CD127+ cells produce less cytokines than DP CD127 (consistent with cytotoxicity program more accessible in later sorts), but maybe even if more cytotoxic later cells persist worse (as is expected for Tex)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ym typeface="Wingdings" pitchFamily="2" charset="2"/>
              </a:rPr>
              <a:t>- </a:t>
            </a:r>
            <a:r>
              <a:rPr lang="en-US" b="0" dirty="0">
                <a:sym typeface="Wingdings" pitchFamily="2" charset="2"/>
              </a:rPr>
              <a:t>complicated by us not knowing if islet-autoreactive frequencies follow same associations as general unsorted DP…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 - 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like in model B (so lean model A?), or maybe PD1s are intermediate Tex (why I’m leaning linear model  A), terminal Tex may be a </a:t>
            </a:r>
            <a:r>
              <a:rPr lang="en-US" b="0" dirty="0" err="1">
                <a:sym typeface="Wingdings" pitchFamily="2" charset="2"/>
              </a:rPr>
              <a:t>subpop</a:t>
            </a:r>
            <a:r>
              <a:rPr lang="en-US" b="0" dirty="0">
                <a:sym typeface="Wingdings" pitchFamily="2" charset="2"/>
              </a:rPr>
              <a:t>/other pop, or maybe DP CD57 expand more due to antigen-independent reasons (cytokines?)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Rationale for terminal/effector bifurcation is from literature (i.e. evidence for elsewhere)</a:t>
            </a: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sym typeface="Wingdings" pitchFamily="2" charset="2"/>
              </a:rPr>
              <a:t>Maybe there’s an unknown sort in model A) after intermediate Tex (i.e. there could be a bifurcation with 1 arm to effector Tex and 1 arm unshown)</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One thing that doesn’t make the most sense here is stronger antigenic stimulus would lead to higher clearance of beta cells then and worse autoimmunity… right?</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Chang, </a:t>
            </a:r>
            <a:r>
              <a:rPr lang="en-US" b="0" i="0" u="none" strike="noStrike" dirty="0" err="1">
                <a:solidFill>
                  <a:srgbClr val="212121"/>
                </a:solidFill>
                <a:effectLst/>
                <a:latin typeface="Cambria" panose="02040503050406030204" pitchFamily="18" charset="0"/>
              </a:rPr>
              <a:t>Egawa</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Satpathy</a:t>
            </a:r>
            <a:r>
              <a:rPr lang="en-US" b="0" i="0" u="none" strike="noStrike" dirty="0">
                <a:solidFill>
                  <a:srgbClr val="212121"/>
                </a:solidFill>
                <a:effectLst/>
                <a:latin typeface="Cambria" panose="02040503050406030204" pitchFamily="18" charset="0"/>
              </a:rPr>
              <a:t> groups for divergent Tex in chronic viral infection in mice</a:t>
            </a: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Point 1: </a:t>
            </a:r>
            <a:r>
              <a:rPr lang="en-US" b="0" dirty="0" err="1">
                <a:solidFill>
                  <a:srgbClr val="CCCCCC"/>
                </a:solidFill>
                <a:effectLst/>
                <a:latin typeface="Menlo" panose="020B0609030804020204" pitchFamily="49" charset="0"/>
              </a:rPr>
              <a:t>limma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point 4: specificities (like do we see autoantigen-specific DP frequency associating with good outcome too?) and TCR avidity (higher more terminal sort?)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Other models could include branches rather than bifurcations (i.e. cell type A stays A and branch B comes off it)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(maybe also some unsorted just NN CD8s?),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b="0" i="0" u="none" strike="noStrike" dirty="0">
                <a:solidFill>
                  <a:srgbClr val="222222"/>
                </a:solidFill>
                <a:effectLst/>
                <a:latin typeface="Harding"/>
              </a:rPr>
              <a:t>use tetramer binding level as a proxy for TCR avidity</a:t>
            </a:r>
            <a:endParaRPr lang="en-US" dirty="0">
              <a:sym typeface="Wingdings" pitchFamily="2" charset="2"/>
            </a:endParaRP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0DAAA-E44A-B470-D161-5B524D1DF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2D046-FAB4-1169-6F33-83E5665E3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9E17C-41EC-CF94-B6F3-EAA6F555C921}"/>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E6F097F5-8417-3E4C-8F92-A417760BFE6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031200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CCCCCC"/>
                </a:solidFill>
                <a:effectLst/>
                <a:latin typeface="Menlo" panose="020B0609030804020204" pitchFamily="49" charset="0"/>
              </a:rPr>
              <a:t>AbATE</a:t>
            </a:r>
            <a:r>
              <a:rPr lang="en-US" b="1"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T1DAL trial of alefacept (LFA3-Ig fusion, binds CD2, disrupts CD58-mediated </a:t>
            </a:r>
            <a:r>
              <a:rPr lang="en-US" b="1" dirty="0" err="1">
                <a:solidFill>
                  <a:srgbClr val="CCCCCC"/>
                </a:solidFill>
                <a:effectLst/>
                <a:latin typeface="Menlo" panose="020B0609030804020204" pitchFamily="49" charset="0"/>
              </a:rPr>
              <a:t>costimulation</a:t>
            </a:r>
            <a:r>
              <a:rPr lang="en-US" b="1" dirty="0">
                <a:solidFill>
                  <a:srgbClr val="CCCCCC"/>
                </a:solidFill>
                <a:effectLst/>
                <a:latin typeface="Menlo" panose="020B0609030804020204" pitchFamily="49" charset="0"/>
              </a:rPr>
              <a:t> of T cells, selectively depletes memory/effector T cells) in recent-onset T1D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56294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CC8FC-D6FA-1A8F-FF4A-E37239723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EE829-E5CF-CB22-F93B-AB043A66A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EF9D3-881C-A184-A4BD-EE968ED485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19A2437-343C-6789-44FF-3E78A8CC6F33}"/>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8277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02947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9A99-29AA-AE5D-5970-9E1BA8515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6AF70-2457-86F4-4CDE-D5E45734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5E61A-533D-5745-E394-25DFC9EA4A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0000FF"/>
                </a:solidFill>
                <a:effectLst/>
              </a:rPr>
              <a:t>exhaustion_genes</a:t>
            </a:r>
            <a:r>
              <a:rPr lang="en-US" b="0" dirty="0">
                <a:solidFill>
                  <a:srgbClr val="0000FF"/>
                </a:solidFill>
                <a:effectLst/>
              </a:rPr>
              <a:t> &lt;- c("CD244", "SLAMF6", "TBX21", "PDCD1", "HAVCR2", "KLRG1", "TOX", "TCF1", "TCF7", "PD1", "CTLA4", "LAG3", "TIM3", "TIGIT", "KIR3DL2", "KIR2DL3", "NKG2A", "EOMES", "HAVCR1", "CD160", "BATF", "ICOS", "NR4A2”, “HEXB”)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HEXB added because of this paper: https://</a:t>
            </a:r>
            <a:r>
              <a:rPr lang="en-US" b="0" dirty="0" err="1">
                <a:solidFill>
                  <a:srgbClr val="0000FF"/>
                </a:solidFill>
                <a:effectLst/>
              </a:rPr>
              <a:t>www.ncbi.nlm.nih.gov</a:t>
            </a:r>
            <a:r>
              <a:rPr lang="en-US" b="0" dirty="0">
                <a:solidFill>
                  <a:srgbClr val="0000FF"/>
                </a:solidFill>
                <a:effectLst/>
              </a:rPr>
              <a:t>/</a:t>
            </a:r>
            <a:r>
              <a:rPr lang="en-US" b="0" dirty="0" err="1">
                <a:solidFill>
                  <a:srgbClr val="0000FF"/>
                </a:solidFill>
                <a:effectLst/>
              </a:rPr>
              <a:t>pmc</a:t>
            </a:r>
            <a:r>
              <a:rPr lang="en-US" b="0" dirty="0">
                <a:solidFill>
                  <a:srgbClr val="0000FF"/>
                </a:solidFill>
                <a:effectLst/>
              </a:rPr>
              <a:t>/articles/PMC11315911/</a:t>
            </a:r>
          </a:p>
        </p:txBody>
      </p:sp>
      <p:sp>
        <p:nvSpPr>
          <p:cNvPr id="4" name="Slide Number Placeholder 3">
            <a:extLst>
              <a:ext uri="{FF2B5EF4-FFF2-40B4-BE49-F238E27FC236}">
                <a16:creationId xmlns:a16="http://schemas.microsoft.com/office/drawing/2014/main" id="{6C65DF52-CE1B-D5F0-F67E-2BC89B713BA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736558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B02F-E294-5C27-E64C-B96EB0069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0668C-572E-CD15-30CD-A1EA6F412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050F8-77FD-8B53-7335-8697D16428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Runx2 regulon shows no accessibility differences, so not as interesting, but Runx2 does apparently counteract exhaustion…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TNFR1/TNFRSF1A, </a:t>
            </a:r>
            <a:r>
              <a:rPr lang="en-US" b="0" dirty="0" err="1">
                <a:effectLst/>
              </a:rPr>
              <a:t>Fas</a:t>
            </a:r>
            <a:r>
              <a:rPr lang="en-US" b="0" dirty="0">
                <a:effectLst/>
              </a:rPr>
              <a:t>/CD95/TNFRSF6, DR3/TNFRSF25, TRAIL receptor 1/TNFRSF10A, TRAIL receptor 2/TNFRSF10B, DR6/TNFRSF1 and EDAR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Perhaps consistent with more naïve to more terminal, but not sure if it says anything more… (</a:t>
            </a:r>
            <a:r>
              <a:rPr lang="en-US" b="0" dirty="0" err="1">
                <a:effectLst/>
              </a:rPr>
              <a:t>Fas</a:t>
            </a:r>
            <a:r>
              <a:rPr lang="en-US" b="0" dirty="0">
                <a:effectLst/>
              </a:rPr>
              <a:t>/CD95 not in peaks I don’t think)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Don’t see this looking at all TNF receptors… so thinking this is perhaps spurious</a:t>
            </a:r>
          </a:p>
        </p:txBody>
      </p:sp>
      <p:sp>
        <p:nvSpPr>
          <p:cNvPr id="4" name="Slide Number Placeholder 3">
            <a:extLst>
              <a:ext uri="{FF2B5EF4-FFF2-40B4-BE49-F238E27FC236}">
                <a16:creationId xmlns:a16="http://schemas.microsoft.com/office/drawing/2014/main" id="{6B77062F-5AF2-D4D9-3271-CEBEC9C6AB85}"/>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483096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273632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8B10-3007-1F90-E135-CC6AA4B53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FE338-229A-4417-A899-C0FCCF41D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60932-B149-7CB7-1E58-84DACD529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E16CF2FD-E215-E723-687E-C71FCDEF4A2C}"/>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88183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36873-0C5C-A96F-AEA2-5FF90AB25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50916-B7C1-BCFC-2624-B1CADC275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0A64A-4F4E-CBC8-37EA-179107390F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a:p>
            <a:pPr marL="971550" lvl="1" indent="-514350">
              <a:buFont typeface="+mj-lt"/>
              <a:buAutoNum type="alphaLcParenR"/>
            </a:pPr>
            <a:endParaRPr lang="en-US" sz="1200" dirty="0">
              <a:effectLst/>
              <a:latin typeface="AdvPSA183"/>
            </a:endParaRPr>
          </a:p>
          <a:p>
            <a:pPr marL="971550" lvl="1" indent="-514350">
              <a:buFont typeface="+mj-lt"/>
              <a:buAutoNum type="alphaLcParenR"/>
            </a:pPr>
            <a:r>
              <a:rPr lang="en-US" b="0" dirty="0"/>
              <a:t>CX3CR1 may be more of an intermediate Tex gene actually…</a:t>
            </a:r>
            <a:endParaRPr lang="en-US" sz="1200" dirty="0">
              <a:effectLst/>
              <a:latin typeface="AdvPSA183"/>
            </a:endParaRPr>
          </a:p>
        </p:txBody>
      </p:sp>
      <p:sp>
        <p:nvSpPr>
          <p:cNvPr id="4" name="Slide Number Placeholder 3">
            <a:extLst>
              <a:ext uri="{FF2B5EF4-FFF2-40B4-BE49-F238E27FC236}">
                <a16:creationId xmlns:a16="http://schemas.microsoft.com/office/drawing/2014/main" id="{E2761F80-0333-7362-1DCB-3A3C28513B05}"/>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2064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sz="2800" b="1" dirty="0">
                <a:cs typeface="Arial" panose="020B0604020202020204" pitchFamily="34" charset="0"/>
              </a:rPr>
              <a:t>Also higher antigen dependency for Tex (i.e. they persist less well without antigen)</a:t>
            </a: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t>CX3CR1 may be more of an intermediate Tex gene actually…</a:t>
            </a:r>
            <a:endParaRPr lang="en-US" dirty="0"/>
          </a:p>
          <a:p>
            <a:endParaRPr lang="en-US" dirty="0"/>
          </a:p>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1541642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803C-37FB-D79D-8DA5-F1BC6E6A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079B8-EFDE-B6CD-7B1E-C29840477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D5066-8E71-8314-155E-E4CC49DB71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PAX5 haploinsufficiency induces CD8 T cell dysfunction/exhaustion (high IR expression) (Liang et al. (2021) Cancer Treatment and Research Communications)</a:t>
            </a:r>
            <a:r>
              <a:rPr lang="en-US" b="0" dirty="0">
                <a:solidFill>
                  <a:srgbClr val="CCCCCC"/>
                </a:solidFill>
                <a:effectLst/>
                <a:latin typeface="Menlo" panose="020B0609030804020204" pitchFamily="49" charset="0"/>
              </a:rPr>
              <a:t>, low tier journal but consistent with DP CD127+ more exhausted than NAND CD127+</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Tbx2 enriched in intermediate Tex vs. progenitor/terminal Tex, doesn’t make much sense up in NAND… https://</a:t>
            </a:r>
            <a:r>
              <a:rPr lang="en-US" b="0" dirty="0" err="1">
                <a:solidFill>
                  <a:srgbClr val="CCCCCC"/>
                </a:solidFill>
                <a:effectLst/>
                <a:latin typeface="Menlo" panose="020B0609030804020204" pitchFamily="49" charset="0"/>
              </a:rPr>
              <a:t>www.ncbi.nlm.nih.gov</a:t>
            </a:r>
            <a:r>
              <a:rPr lang="en-US" b="0" dirty="0">
                <a:solidFill>
                  <a:srgbClr val="CCCCCC"/>
                </a:solidFill>
                <a:effectLst/>
                <a:latin typeface="Menlo" panose="020B0609030804020204" pitchFamily="49" charset="0"/>
              </a:rPr>
              <a:t>/</a:t>
            </a:r>
            <a:r>
              <a:rPr lang="en-US" b="0" dirty="0" err="1">
                <a:solidFill>
                  <a:srgbClr val="CCCCCC"/>
                </a:solidFill>
                <a:effectLst/>
                <a:latin typeface="Menlo" panose="020B0609030804020204" pitchFamily="49" charset="0"/>
              </a:rPr>
              <a:t>pmc</a:t>
            </a:r>
            <a:r>
              <a:rPr lang="en-US" b="0" dirty="0">
                <a:solidFill>
                  <a:srgbClr val="CCCCCC"/>
                </a:solidFill>
                <a:effectLst/>
                <a:latin typeface="Menlo" panose="020B0609030804020204" pitchFamily="49" charset="0"/>
              </a:rPr>
              <a:t>/articles/PMC8360766/</a:t>
            </a:r>
            <a:endParaRPr lang="en-US" dirty="0"/>
          </a:p>
        </p:txBody>
      </p:sp>
      <p:sp>
        <p:nvSpPr>
          <p:cNvPr id="4" name="Slide Number Placeholder 3">
            <a:extLst>
              <a:ext uri="{FF2B5EF4-FFF2-40B4-BE49-F238E27FC236}">
                <a16:creationId xmlns:a16="http://schemas.microsoft.com/office/drawing/2014/main" id="{94B495D2-444B-EFB9-1149-A6C5282BFBD5}"/>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425591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D42E-DB35-6F3E-C1C9-DB49AFC28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E7765-6ECA-F992-07B8-7402A7F38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06DCA-6B1C-390F-678F-69E1451D2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86C49D4-DC7D-7DA3-373E-0F640E14B774}"/>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1654186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F09C-18AE-BAE0-607B-69F36AAE5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84E88-52BC-AEC9-4648-BC2674946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7C530-4372-E830-C101-067FE722B69F}"/>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5400" b="1" dirty="0">
                <a:solidFill>
                  <a:srgbClr val="569CD6"/>
                </a:solidFill>
                <a:effectLst/>
                <a:latin typeface="Menlo" panose="020B0609030804020204" pitchFamily="49" charset="0"/>
              </a:rPr>
              <a:t>high IR expression on T cells correlates with reduced autoimmune symptoms and responsiveness to anti-CD3 in T1D</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T1DAL (alefacept, left) and </a:t>
            </a:r>
            <a:r>
              <a:rPr lang="en-US" sz="8800" b="0" dirty="0">
                <a:solidFill>
                  <a:srgbClr val="CCCCCC"/>
                </a:solidFill>
                <a:effectLst/>
                <a:latin typeface="Menlo" panose="020B0609030804020204" pitchFamily="49" charset="0"/>
                <a:cs typeface="Arial" panose="020B0604020202020204" pitchFamily="34" charset="0"/>
              </a:rPr>
              <a:t>TN10 (teplizumab, right)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9D504B86-B000-0873-AAF9-E1604690B87B}"/>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241967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bimodal "issue" also present in T1DAL, and for both projects it seems like medium frequency vars are preferentially present in all sorts in a donor, so removed...</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9AB01-E3CD-6039-55BE-EA35B117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205DA-9E77-76E3-1B8D-FFEB3754E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8337A-029D-975C-4A71-89272BC14DA5}"/>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a:t>
            </a:r>
            <a:r>
              <a:rPr lang="en-US" sz="8800" b="0" dirty="0">
                <a:solidFill>
                  <a:srgbClr val="CCCCCC"/>
                </a:solidFill>
                <a:effectLst/>
                <a:latin typeface="Menlo" panose="020B0609030804020204" pitchFamily="49" charset="0"/>
                <a:cs typeface="Arial" panose="020B0604020202020204" pitchFamily="34" charset="0"/>
              </a:rPr>
              <a:t>TN10 (right) and T1DAL (left)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8ACFE503-E59B-EDED-A6F3-288534A7F3D4}"/>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60283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IL7R high in memory precursor cells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Also share background from Kevan Harold collaboration that </a:t>
            </a:r>
            <a:r>
              <a:rPr lang="en-US" b="1" dirty="0"/>
              <a:t>CD127 levels in CD8 TEMRAs predict response to teplizumab (low CD127 levels correlate with better response), so even though DP CD127+ good and non-</a:t>
            </a:r>
            <a:r>
              <a:rPr lang="en-US" b="1" dirty="0" err="1"/>
              <a:t>exh</a:t>
            </a:r>
            <a:r>
              <a:rPr lang="en-US" b="1" dirty="0"/>
              <a:t> CD127+ bad it appears that overall CD127 is bad…</a:t>
            </a: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some evidence for IL7R blockade efficacy delaying diabetes in NOD mice</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a:t>
            </a:r>
            <a:r>
              <a:rPr lang="en-US" b="1" dirty="0" err="1">
                <a:solidFill>
                  <a:srgbClr val="CCCCCC"/>
                </a:solidFill>
                <a:effectLst/>
                <a:latin typeface="Menlo" panose="020B0609030804020204" pitchFamily="49" charset="0"/>
              </a:rPr>
              <a:t>AbATE</a:t>
            </a:r>
            <a:r>
              <a:rPr lang="en-US" b="1" dirty="0">
                <a:solidFill>
                  <a:srgbClr val="CCCCCC"/>
                </a:solidFill>
                <a:effectLst/>
                <a:latin typeface="Menlo" panose="020B0609030804020204" pitchFamily="49" charset="0"/>
              </a:rPr>
              <a:t> </a:t>
            </a:r>
            <a:r>
              <a:rPr lang="en-US" b="1" dirty="0" err="1">
                <a:solidFill>
                  <a:srgbClr val="CCCCCC"/>
                </a:solidFill>
                <a:effectLst/>
                <a:latin typeface="Menlo" panose="020B0609030804020204" pitchFamily="49" charset="0"/>
              </a:rPr>
              <a:t>pbmc</a:t>
            </a:r>
            <a:r>
              <a:rPr lang="en-US" b="1" dirty="0">
                <a:solidFill>
                  <a:srgbClr val="CCCCCC"/>
                </a:solidFill>
                <a:effectLst/>
                <a:latin typeface="Menlo" panose="020B0609030804020204" pitchFamily="49" charset="0"/>
              </a:rPr>
              <a:t> data showing increased IRs and less CD127 on CD8s in response to teplizumab</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Genetic variation in IL7R associated with T1D susceptibility</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TIGIT protective it seems…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This TN10</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 IL7R seems to associate with worse response, so why are different CD127+ populations differential with association w/ response? Is it just that TIGIT is protective or do these populations have distinct epigenomes?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p:txBody>
      </p:sp>
      <p:sp>
        <p:nvSpPr>
          <p:cNvPr id="4" name="Slide Number Placeholder 3"/>
          <p:cNvSpPr>
            <a:spLocks noGrp="1"/>
          </p:cNvSpPr>
          <p:nvPr>
            <p:ph type="sldNum" sz="quarter" idx="5"/>
          </p:nvPr>
        </p:nvSpPr>
        <p:spPr/>
        <p:txBody>
          <a:bodyPr/>
          <a:lstStyle/>
          <a:p>
            <a:fld id="{A03C4731-0982-4A8F-90C9-EF2FE2FC46E3}" type="slidenum">
              <a:rPr lang="en-US" smtClean="0"/>
              <a:t>8</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Sorts inspired by previous work (i.e. TIGIT+KLRG1+ PD-1+/CD57+ and CD127+ and non-exhausted all previously having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recent onset treated with teplizumab (6R, 4NR)</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sz="1200" dirty="0"/>
          </a:p>
          <a:p>
            <a:endParaRPr lang="en-US" sz="1200" dirty="0"/>
          </a:p>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9</a:t>
            </a:fld>
            <a:endParaRPr lang="en-US"/>
          </a:p>
        </p:txBody>
      </p:sp>
    </p:spTree>
    <p:extLst>
      <p:ext uri="{BB962C8B-B14F-4D97-AF65-F5344CB8AC3E}">
        <p14:creationId xmlns:p14="http://schemas.microsoft.com/office/powerpoint/2010/main" val="25796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oleObject" Target="../embeddings/oleObject5.bin"/><Relationship Id="rId4" Type="http://schemas.openxmlformats.org/officeDocument/2006/relationships/image" Target="../media/image38.emf"/><Relationship Id="rId9" Type="http://schemas.openxmlformats.org/officeDocument/2006/relationships/image" Target="../media/image4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Model differentiation pathway of non-naïve CD8s in T1D subjects informed by </a:t>
            </a:r>
            <a:r>
              <a:rPr lang="en-US" sz="4400" dirty="0" err="1"/>
              <a:t>ATACseq</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7DE5DA0-75E4-9AA4-ACC0-3DBAF8B6ADAB}"/>
              </a:ext>
            </a:extLst>
          </p:cNvPr>
          <p:cNvPicPr>
            <a:picLocks noChangeAspect="1"/>
          </p:cNvPicPr>
          <p:nvPr/>
        </p:nvPicPr>
        <p:blipFill>
          <a:blip r:embed="rId3"/>
          <a:stretch>
            <a:fillRect/>
          </a:stretch>
        </p:blipFill>
        <p:spPr>
          <a:xfrm>
            <a:off x="422910" y="2071053"/>
            <a:ext cx="7772400" cy="4372808"/>
          </a:xfrm>
          <a:prstGeom prst="rect">
            <a:avLst/>
          </a:prstGeom>
        </p:spPr>
      </p:pic>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Autofit/>
          </a:bodyPr>
          <a:lstStyle/>
          <a:p>
            <a:r>
              <a:rPr lang="en-US" dirty="0"/>
              <a:t>Epigenetic profiles of non-naïve CD8s from R and NR to teplizumab are not clearly distinct</a:t>
            </a:r>
          </a:p>
        </p:txBody>
      </p:sp>
      <p:sp>
        <p:nvSpPr>
          <p:cNvPr id="5" name="TextBox 4">
            <a:extLst>
              <a:ext uri="{FF2B5EF4-FFF2-40B4-BE49-F238E27FC236}">
                <a16:creationId xmlns:a16="http://schemas.microsoft.com/office/drawing/2014/main" id="{5C803718-78D8-3C20-C40F-5E9797D8CA99}"/>
              </a:ext>
            </a:extLst>
          </p:cNvPr>
          <p:cNvSpPr txBox="1"/>
          <p:nvPr/>
        </p:nvSpPr>
        <p:spPr>
          <a:xfrm>
            <a:off x="6922770" y="4786947"/>
            <a:ext cx="4846320" cy="1477328"/>
          </a:xfrm>
          <a:prstGeom prst="rect">
            <a:avLst/>
          </a:prstGeom>
          <a:noFill/>
        </p:spPr>
        <p:txBody>
          <a:bodyPr wrap="square" rtlCol="0">
            <a:spAutoFit/>
          </a:bodyPr>
          <a:lstStyle/>
          <a:p>
            <a:r>
              <a:rPr lang="en-US" dirty="0"/>
              <a:t>Why don’t we see differences?</a:t>
            </a:r>
          </a:p>
          <a:p>
            <a:pPr marL="342900" indent="-342900">
              <a:buAutoNum type="arabicParenR"/>
            </a:pPr>
            <a:r>
              <a:rPr lang="en-US" dirty="0"/>
              <a:t>Underpowered (n = 10, 6R and 4 NR)</a:t>
            </a:r>
          </a:p>
          <a:p>
            <a:pPr marL="342900" indent="-342900">
              <a:buAutoNum type="arabicParenR"/>
            </a:pPr>
            <a:r>
              <a:rPr lang="en-US" dirty="0"/>
              <a:t>Frequencies of cell types may be different in R vs. NR rather than the phenotypes being distinct</a:t>
            </a:r>
          </a:p>
        </p:txBody>
      </p:sp>
    </p:spTree>
    <p:extLst>
      <p:ext uri="{BB962C8B-B14F-4D97-AF65-F5344CB8AC3E}">
        <p14:creationId xmlns:p14="http://schemas.microsoft.com/office/powerpoint/2010/main" val="200080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more distinct</a:t>
            </a:r>
          </a:p>
        </p:txBody>
      </p:sp>
      <p:pic>
        <p:nvPicPr>
          <p:cNvPr id="3" name="Picture 2">
            <a:extLst>
              <a:ext uri="{FF2B5EF4-FFF2-40B4-BE49-F238E27FC236}">
                <a16:creationId xmlns:a16="http://schemas.microsoft.com/office/drawing/2014/main" id="{9252926A-3986-D1F1-1A0C-D4D1F4817605}"/>
              </a:ext>
            </a:extLst>
          </p:cNvPr>
          <p:cNvPicPr>
            <a:picLocks noChangeAspect="1"/>
          </p:cNvPicPr>
          <p:nvPr/>
        </p:nvPicPr>
        <p:blipFill>
          <a:blip r:embed="rId3"/>
          <a:stretch>
            <a:fillRect/>
          </a:stretch>
        </p:blipFill>
        <p:spPr>
          <a:xfrm>
            <a:off x="963651" y="1807528"/>
            <a:ext cx="9627220" cy="4859390"/>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6" name="Picture 5">
            <a:extLst>
              <a:ext uri="{FF2B5EF4-FFF2-40B4-BE49-F238E27FC236}">
                <a16:creationId xmlns:a16="http://schemas.microsoft.com/office/drawing/2014/main" id="{1A0348C8-814C-0E9D-1C77-E86E308332B5}"/>
              </a:ext>
            </a:extLst>
          </p:cNvPr>
          <p:cNvPicPr>
            <a:picLocks noChangeAspect="1"/>
          </p:cNvPicPr>
          <p:nvPr/>
        </p:nvPicPr>
        <p:blipFill>
          <a:blip r:embed="rId3"/>
          <a:stretch>
            <a:fillRect/>
          </a:stretch>
        </p:blipFill>
        <p:spPr>
          <a:xfrm>
            <a:off x="0" y="1819564"/>
            <a:ext cx="5378215" cy="5038436"/>
          </a:xfrm>
          <a:prstGeom prst="rect">
            <a:avLst/>
          </a:prstGeom>
        </p:spPr>
      </p:pic>
      <p:pic>
        <p:nvPicPr>
          <p:cNvPr id="7" name="Picture 6">
            <a:extLst>
              <a:ext uri="{FF2B5EF4-FFF2-40B4-BE49-F238E27FC236}">
                <a16:creationId xmlns:a16="http://schemas.microsoft.com/office/drawing/2014/main" id="{811151AA-5D64-3395-CE0F-26538A7693BB}"/>
              </a:ext>
            </a:extLst>
          </p:cNvPr>
          <p:cNvPicPr>
            <a:picLocks noChangeAspect="1"/>
          </p:cNvPicPr>
          <p:nvPr/>
        </p:nvPicPr>
        <p:blipFill>
          <a:blip r:embed="rId4"/>
          <a:stretch>
            <a:fillRect/>
          </a:stretch>
        </p:blipFill>
        <p:spPr>
          <a:xfrm>
            <a:off x="5407424" y="3205018"/>
            <a:ext cx="6784576" cy="2253951"/>
          </a:xfrm>
          <a:prstGeom prst="rect">
            <a:avLst/>
          </a:prstGeom>
        </p:spPr>
      </p:pic>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AA4A06D-B516-58FC-D343-6A54D7B8044D}"/>
              </a:ext>
            </a:extLst>
          </p:cNvPr>
          <p:cNvPicPr>
            <a:picLocks noChangeAspect="1"/>
          </p:cNvPicPr>
          <p:nvPr/>
        </p:nvPicPr>
        <p:blipFill>
          <a:blip r:embed="rId3"/>
          <a:stretch>
            <a:fillRect/>
          </a:stretch>
        </p:blipFill>
        <p:spPr>
          <a:xfrm>
            <a:off x="6507894" y="3107724"/>
            <a:ext cx="5684106" cy="2505598"/>
          </a:xfrm>
          <a:prstGeom prst="rect">
            <a:avLst/>
          </a:prstGeom>
        </p:spPr>
      </p:pic>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Autofit/>
          </a:bodyPr>
          <a:lstStyle/>
          <a:p>
            <a:r>
              <a:rPr lang="en-US" dirty="0"/>
              <a:t>Potential weak effect of telomerase genes more accessible in non-exhausted vs. DP CD127</a:t>
            </a:r>
            <a:r>
              <a:rPr lang="en-US" baseline="30000" dirty="0"/>
              <a:t>+</a:t>
            </a:r>
            <a:r>
              <a:rPr lang="en-US" dirty="0"/>
              <a:t> CD8s</a:t>
            </a:r>
          </a:p>
        </p:txBody>
      </p:sp>
      <p:pic>
        <p:nvPicPr>
          <p:cNvPr id="3" name="Picture 2">
            <a:extLst>
              <a:ext uri="{FF2B5EF4-FFF2-40B4-BE49-F238E27FC236}">
                <a16:creationId xmlns:a16="http://schemas.microsoft.com/office/drawing/2014/main" id="{A532360A-EA43-51E6-07C8-4B71173E35A5}"/>
              </a:ext>
            </a:extLst>
          </p:cNvPr>
          <p:cNvPicPr>
            <a:picLocks noChangeAspect="1"/>
          </p:cNvPicPr>
          <p:nvPr/>
        </p:nvPicPr>
        <p:blipFill>
          <a:blip r:embed="rId4"/>
          <a:stretch>
            <a:fillRect/>
          </a:stretch>
        </p:blipFill>
        <p:spPr>
          <a:xfrm>
            <a:off x="0" y="1927654"/>
            <a:ext cx="6595436" cy="4690278"/>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DP CD57</a:t>
            </a:r>
            <a:r>
              <a:rPr lang="en-US" baseline="30000" dirty="0"/>
              <a:t>+ </a:t>
            </a:r>
            <a:r>
              <a:rPr lang="en-US" dirty="0"/>
              <a:t>CD8s are less progenitor T</a:t>
            </a:r>
            <a:r>
              <a:rPr lang="en-US" baseline="-25000" dirty="0"/>
              <a:t>ex</a:t>
            </a:r>
            <a:r>
              <a:rPr lang="en-US" dirty="0"/>
              <a:t> and more terminal/effector T</a:t>
            </a:r>
            <a:r>
              <a:rPr lang="en-US" baseline="-25000" dirty="0"/>
              <a:t>ex, </a:t>
            </a:r>
            <a:r>
              <a:rPr lang="en-US" dirty="0"/>
              <a:t>cytotoxic with DP PD-1</a:t>
            </a:r>
            <a:r>
              <a:rPr lang="en-US" baseline="30000" dirty="0"/>
              <a:t>+</a:t>
            </a:r>
            <a:r>
              <a:rPr lang="en-US" dirty="0"/>
              <a:t> CD8s</a:t>
            </a:r>
          </a:p>
        </p:txBody>
      </p:sp>
      <p:pic>
        <p:nvPicPr>
          <p:cNvPr id="2" name="Picture 1">
            <a:extLst>
              <a:ext uri="{FF2B5EF4-FFF2-40B4-BE49-F238E27FC236}">
                <a16:creationId xmlns:a16="http://schemas.microsoft.com/office/drawing/2014/main" id="{934528A4-C3E0-A3A6-B16C-88E083C2981A}"/>
              </a:ext>
            </a:extLst>
          </p:cNvPr>
          <p:cNvPicPr>
            <a:picLocks noChangeAspect="1"/>
          </p:cNvPicPr>
          <p:nvPr/>
        </p:nvPicPr>
        <p:blipFill>
          <a:blip r:embed="rId3"/>
          <a:stretch>
            <a:fillRect/>
          </a:stretch>
        </p:blipFill>
        <p:spPr>
          <a:xfrm>
            <a:off x="56995" y="1597890"/>
            <a:ext cx="3157193" cy="5260109"/>
          </a:xfrm>
          <a:prstGeom prst="rect">
            <a:avLst/>
          </a:prstGeom>
        </p:spPr>
      </p:pic>
      <p:pic>
        <p:nvPicPr>
          <p:cNvPr id="3" name="Picture 2">
            <a:extLst>
              <a:ext uri="{FF2B5EF4-FFF2-40B4-BE49-F238E27FC236}">
                <a16:creationId xmlns:a16="http://schemas.microsoft.com/office/drawing/2014/main" id="{6CAF88CA-AFDD-CECE-5489-8AC43F58DFDF}"/>
              </a:ext>
            </a:extLst>
          </p:cNvPr>
          <p:cNvPicPr>
            <a:picLocks noChangeAspect="1"/>
          </p:cNvPicPr>
          <p:nvPr/>
        </p:nvPicPr>
        <p:blipFill>
          <a:blip r:embed="rId4"/>
          <a:stretch>
            <a:fillRect/>
          </a:stretch>
        </p:blipFill>
        <p:spPr>
          <a:xfrm>
            <a:off x="3287305" y="1597890"/>
            <a:ext cx="3192205" cy="5260110"/>
          </a:xfrm>
          <a:prstGeom prst="rect">
            <a:avLst/>
          </a:prstGeom>
        </p:spPr>
      </p:pic>
      <p:pic>
        <p:nvPicPr>
          <p:cNvPr id="4" name="Picture 3">
            <a:extLst>
              <a:ext uri="{FF2B5EF4-FFF2-40B4-BE49-F238E27FC236}">
                <a16:creationId xmlns:a16="http://schemas.microsoft.com/office/drawing/2014/main" id="{3478972D-A9E2-9E63-1EA2-9F4EBEB41108}"/>
              </a:ext>
            </a:extLst>
          </p:cNvPr>
          <p:cNvPicPr>
            <a:picLocks noChangeAspect="1"/>
          </p:cNvPicPr>
          <p:nvPr/>
        </p:nvPicPr>
        <p:blipFill>
          <a:blip r:embed="rId5"/>
          <a:stretch>
            <a:fillRect/>
          </a:stretch>
        </p:blipFill>
        <p:spPr>
          <a:xfrm>
            <a:off x="6552627" y="1574080"/>
            <a:ext cx="5630488" cy="5283919"/>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Autofit/>
          </a:bodyPr>
          <a:lstStyle/>
          <a:p>
            <a:r>
              <a:rPr lang="en-US" dirty="0"/>
              <a:t>CD57</a:t>
            </a:r>
            <a:r>
              <a:rPr lang="en-US" baseline="30000" dirty="0"/>
              <a:t>+</a:t>
            </a:r>
            <a:r>
              <a:rPr lang="en-US" dirty="0"/>
              <a:t> CD8s have high </a:t>
            </a:r>
            <a:r>
              <a:rPr lang="en-US" dirty="0" err="1"/>
              <a:t>pseudotime</a:t>
            </a:r>
            <a:r>
              <a:rPr lang="en-US" dirty="0"/>
              <a:t> values in </a:t>
            </a:r>
            <a:r>
              <a:rPr lang="en-US" dirty="0" err="1"/>
              <a:t>scRNAseq</a:t>
            </a:r>
            <a:r>
              <a:rPr lang="en-US" dirty="0"/>
              <a:t> experiment of T1D patients</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Autofit/>
          </a:bodyPr>
          <a:lstStyle/>
          <a:p>
            <a:r>
              <a:rPr lang="en-US" dirty="0"/>
              <a:t>Transcriptomic phenotype of cells later in </a:t>
            </a:r>
            <a:r>
              <a:rPr lang="en-US" dirty="0" err="1"/>
              <a:t>pseudotime</a:t>
            </a:r>
            <a:r>
              <a:rPr lang="en-US" dirty="0"/>
              <a:t> is more cytotoxic and terminal/effector T</a:t>
            </a:r>
            <a:r>
              <a:rPr lang="en-US" baseline="-25000" dirty="0"/>
              <a:t>ex</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VarScan2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Varscan2: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sequencing/mapping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8405192" y="6488668"/>
            <a:ext cx="3857146" cy="369332"/>
          </a:xfrm>
          <a:prstGeom prst="rect">
            <a:avLst/>
          </a:prstGeom>
          <a:noFill/>
        </p:spPr>
        <p:txBody>
          <a:bodyPr wrap="none" rtlCol="0">
            <a:spAutoFit/>
          </a:bodyPr>
          <a:lstStyle/>
          <a:p>
            <a:r>
              <a:rPr lang="en-US" sz="1800" dirty="0" err="1"/>
              <a:t>Koboldt</a:t>
            </a:r>
            <a:r>
              <a:rPr lang="en-US" sz="1800" dirty="0"/>
              <a:t> et al. (2012) </a:t>
            </a:r>
            <a:r>
              <a:rPr lang="en-US" sz="1800" i="1" dirty="0"/>
              <a:t>Genome Research</a:t>
            </a:r>
            <a:endParaRPr lang="en-US" i="1" dirty="0"/>
          </a:p>
        </p:txBody>
      </p:sp>
    </p:spTree>
    <p:extLst>
      <p:ext uri="{BB962C8B-B14F-4D97-AF65-F5344CB8AC3E}">
        <p14:creationId xmlns:p14="http://schemas.microsoft.com/office/powerpoint/2010/main" val="422618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Mitochondrial single-nucleotide variants are mostly private within donors and are ~enriched within HVs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
        <p:nvSpPr>
          <p:cNvPr id="3" name="TextBox 2">
            <a:extLst>
              <a:ext uri="{FF2B5EF4-FFF2-40B4-BE49-F238E27FC236}">
                <a16:creationId xmlns:a16="http://schemas.microsoft.com/office/drawing/2014/main" id="{F1F35F88-B3ED-70E8-2245-523B5BE09115}"/>
              </a:ext>
            </a:extLst>
          </p:cNvPr>
          <p:cNvSpPr txBox="1"/>
          <p:nvPr/>
        </p:nvSpPr>
        <p:spPr>
          <a:xfrm>
            <a:off x="7914640" y="6412788"/>
            <a:ext cx="577402" cy="369332"/>
          </a:xfrm>
          <a:prstGeom prst="rect">
            <a:avLst/>
          </a:prstGeom>
          <a:noFill/>
        </p:spPr>
        <p:txBody>
          <a:bodyPr wrap="none" rtlCol="0">
            <a:spAutoFit/>
          </a:bodyPr>
          <a:lstStyle/>
          <a:p>
            <a:r>
              <a:rPr lang="en-US" dirty="0">
                <a:solidFill>
                  <a:srgbClr val="0B00FF"/>
                </a:solidFill>
              </a:rPr>
              <a:t>HV2</a:t>
            </a:r>
          </a:p>
        </p:txBody>
      </p:sp>
      <p:sp>
        <p:nvSpPr>
          <p:cNvPr id="6" name="TextBox 5">
            <a:extLst>
              <a:ext uri="{FF2B5EF4-FFF2-40B4-BE49-F238E27FC236}">
                <a16:creationId xmlns:a16="http://schemas.microsoft.com/office/drawing/2014/main" id="{2EE1EE44-E589-98AA-EBE3-03375A4428AF}"/>
              </a:ext>
            </a:extLst>
          </p:cNvPr>
          <p:cNvSpPr txBox="1"/>
          <p:nvPr/>
        </p:nvSpPr>
        <p:spPr>
          <a:xfrm>
            <a:off x="10485120" y="6412788"/>
            <a:ext cx="577402" cy="369332"/>
          </a:xfrm>
          <a:prstGeom prst="rect">
            <a:avLst/>
          </a:prstGeom>
          <a:noFill/>
        </p:spPr>
        <p:txBody>
          <a:bodyPr wrap="none" rtlCol="0">
            <a:spAutoFit/>
          </a:bodyPr>
          <a:lstStyle/>
          <a:p>
            <a:r>
              <a:rPr lang="en-US" dirty="0">
                <a:solidFill>
                  <a:srgbClr val="FF0A0D"/>
                </a:solidFill>
              </a:rPr>
              <a:t>HV1</a:t>
            </a:r>
          </a:p>
        </p:txBody>
      </p:sp>
    </p:spTree>
    <p:extLst>
      <p:ext uri="{BB962C8B-B14F-4D97-AF65-F5344CB8AC3E}">
        <p14:creationId xmlns:p14="http://schemas.microsoft.com/office/powerpoint/2010/main" val="227670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DP CD57</a:t>
            </a:r>
            <a:r>
              <a:rPr lang="en-US" baseline="30000" dirty="0"/>
              <a:t>+</a:t>
            </a:r>
            <a:r>
              <a:rPr lang="en-US" dirty="0"/>
              <a:t> and DP PD-1</a:t>
            </a:r>
            <a:r>
              <a:rPr lang="en-US" baseline="30000" dirty="0"/>
              <a:t>+</a:t>
            </a:r>
            <a:r>
              <a:rPr lang="en-US" dirty="0"/>
              <a:t> non-naïve CD8s have more low-frequency MT SNVs</a:t>
            </a:r>
          </a:p>
        </p:txBody>
      </p:sp>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pic>
        <p:nvPicPr>
          <p:cNvPr id="4" name="Picture 3">
            <a:extLst>
              <a:ext uri="{FF2B5EF4-FFF2-40B4-BE49-F238E27FC236}">
                <a16:creationId xmlns:a16="http://schemas.microsoft.com/office/drawing/2014/main" id="{3D1D5661-B74B-19A8-F8E7-DF90FF1A3BCB}"/>
              </a:ext>
            </a:extLst>
          </p:cNvPr>
          <p:cNvPicPr>
            <a:picLocks noChangeAspect="1"/>
          </p:cNvPicPr>
          <p:nvPr/>
        </p:nvPicPr>
        <p:blipFill>
          <a:blip r:embed="rId3"/>
          <a:stretch>
            <a:fillRect/>
          </a:stretch>
        </p:blipFill>
        <p:spPr>
          <a:xfrm>
            <a:off x="1838324" y="1832684"/>
            <a:ext cx="8220075" cy="4538087"/>
          </a:xfrm>
          <a:prstGeom prst="rect">
            <a:avLst/>
          </a:prstGeom>
        </p:spPr>
      </p:pic>
    </p:spTree>
    <p:extLst>
      <p:ext uri="{BB962C8B-B14F-4D97-AF65-F5344CB8AC3E}">
        <p14:creationId xmlns:p14="http://schemas.microsoft.com/office/powerpoint/2010/main" val="165524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Summary</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92500" lnSpcReduction="20000"/>
          </a:bodyPr>
          <a:lstStyle/>
          <a:p>
            <a:pPr marL="514350" indent="-514350">
              <a:buFont typeface="+mj-lt"/>
              <a:buAutoNum type="arabicPeriod"/>
            </a:pPr>
            <a:r>
              <a:rPr lang="en-US" dirty="0"/>
              <a:t>Epigenetic profiles of non-naïve CD8s from R and NR to teplizumab are not clearly distinct</a:t>
            </a:r>
          </a:p>
          <a:p>
            <a:pPr marL="514350" indent="-514350">
              <a:buFont typeface="+mj-lt"/>
              <a:buAutoNum type="arabicPeriod"/>
            </a:pPr>
            <a:r>
              <a:rPr lang="en-US" dirty="0"/>
              <a:t>Epigenetic profiles of different non-naïve CD8 populations are more distinct</a:t>
            </a:r>
          </a:p>
          <a:p>
            <a:pPr marL="971550" lvl="1" indent="-514350">
              <a:buFont typeface="+mj-lt"/>
              <a:buAutoNum type="alphaLcParenR"/>
            </a:pPr>
            <a:r>
              <a:rPr lang="en-US" dirty="0"/>
              <a:t>as expected, 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potential weak effect of telomerase genes more accessible in non-exhausted vs. DP CD127</a:t>
            </a:r>
            <a:r>
              <a:rPr lang="en-US" baseline="30000" dirty="0"/>
              <a:t>+</a:t>
            </a:r>
          </a:p>
          <a:p>
            <a:pPr marL="971550" lvl="1" indent="-514350">
              <a:buFont typeface="+mj-lt"/>
              <a:buAutoNum type="alphaLcParenR"/>
            </a:pPr>
            <a:r>
              <a:rPr lang="en-US" dirty="0"/>
              <a:t>DP CD57</a:t>
            </a:r>
            <a:r>
              <a:rPr lang="en-US" baseline="30000" dirty="0"/>
              <a:t>+</a:t>
            </a:r>
            <a:r>
              <a:rPr lang="en-US" dirty="0"/>
              <a:t> non-naïve CD8s have epigenetic profile less of progenitor T</a:t>
            </a:r>
            <a:r>
              <a:rPr lang="en-US" baseline="-25000" dirty="0"/>
              <a:t>ex</a:t>
            </a:r>
            <a:r>
              <a:rPr lang="en-US" dirty="0"/>
              <a:t> and more of cytotoxic terminal/effector T</a:t>
            </a:r>
            <a:r>
              <a:rPr lang="en-US" baseline="-25000" dirty="0"/>
              <a:t>ex</a:t>
            </a:r>
            <a:r>
              <a:rPr lang="en-US" dirty="0"/>
              <a:t>, DP PD-1</a:t>
            </a:r>
            <a:r>
              <a:rPr lang="en-US" baseline="30000" dirty="0"/>
              <a:t>+</a:t>
            </a:r>
            <a:r>
              <a:rPr lang="en-US" dirty="0"/>
              <a:t> also more cytotoxic</a:t>
            </a:r>
          </a:p>
          <a:p>
            <a:pPr marL="514350" indent="-514350">
              <a:buFont typeface="+mj-lt"/>
              <a:buAutoNum type="arabicPeriod"/>
            </a:pPr>
            <a:r>
              <a:rPr lang="en-US" dirty="0"/>
              <a:t>MT SNVs</a:t>
            </a:r>
          </a:p>
          <a:p>
            <a:pPr marL="971550" lvl="1" indent="-514350">
              <a:buFont typeface="+mj-lt"/>
              <a:buAutoNum type="alphaLcParenR"/>
            </a:pPr>
            <a:r>
              <a:rPr lang="en-US" dirty="0"/>
              <a:t>MV SNV counts similar between R and NR to teplizumab</a:t>
            </a:r>
          </a:p>
          <a:p>
            <a:pPr marL="971550" lvl="1" indent="-514350">
              <a:buFont typeface="+mj-lt"/>
              <a:buAutoNum type="alphaLcParenR"/>
            </a:pPr>
            <a:r>
              <a:rPr lang="en-US" dirty="0"/>
              <a:t>DP PD-1</a:t>
            </a:r>
            <a:r>
              <a:rPr lang="en-US" baseline="30000" dirty="0"/>
              <a:t>+</a:t>
            </a:r>
            <a:r>
              <a:rPr lang="en-US" dirty="0"/>
              <a:t> and DP CD57</a:t>
            </a:r>
            <a:r>
              <a:rPr lang="en-US" baseline="30000" dirty="0"/>
              <a:t>+</a:t>
            </a:r>
            <a:r>
              <a:rPr lang="en-US" dirty="0"/>
              <a:t> non-naive CD8s have more low-frequency MT SNVs than other non-naive CD8s</a:t>
            </a:r>
          </a:p>
        </p:txBody>
      </p:sp>
    </p:spTree>
    <p:extLst>
      <p:ext uri="{BB962C8B-B14F-4D97-AF65-F5344CB8AC3E}">
        <p14:creationId xmlns:p14="http://schemas.microsoft.com/office/powerpoint/2010/main" val="191697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B67C18C-CB5C-40F4-4B94-FABB36E08B44}"/>
              </a:ext>
            </a:extLst>
          </p:cNvPr>
          <p:cNvPicPr>
            <a:picLocks noChangeAspect="1"/>
          </p:cNvPicPr>
          <p:nvPr/>
        </p:nvPicPr>
        <p:blipFill>
          <a:blip r:embed="rId3"/>
          <a:stretch>
            <a:fillRect/>
          </a:stretch>
        </p:blipFill>
        <p:spPr>
          <a:xfrm>
            <a:off x="2054905" y="2704118"/>
            <a:ext cx="6678655" cy="4153882"/>
          </a:xfrm>
          <a:prstGeom prst="rect">
            <a:avLst/>
          </a:prstGeom>
        </p:spPr>
      </p:pic>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a:bodyPr>
          <a:lstStyle/>
          <a:p>
            <a:r>
              <a:rPr lang="en-US" dirty="0"/>
              <a:t>Conclusion</a:t>
            </a:r>
          </a:p>
        </p:txBody>
      </p:sp>
      <p:sp>
        <p:nvSpPr>
          <p:cNvPr id="4" name="TextBox 3">
            <a:extLst>
              <a:ext uri="{FF2B5EF4-FFF2-40B4-BE49-F238E27FC236}">
                <a16:creationId xmlns:a16="http://schemas.microsoft.com/office/drawing/2014/main" id="{189312D4-8B31-8969-D82C-EC6F5D10B979}"/>
              </a:ext>
            </a:extLst>
          </p:cNvPr>
          <p:cNvSpPr txBox="1"/>
          <p:nvPr/>
        </p:nvSpPr>
        <p:spPr>
          <a:xfrm>
            <a:off x="2015146" y="1919288"/>
            <a:ext cx="2448560" cy="923330"/>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5" name="TextBox 4">
            <a:extLst>
              <a:ext uri="{FF2B5EF4-FFF2-40B4-BE49-F238E27FC236}">
                <a16:creationId xmlns:a16="http://schemas.microsoft.com/office/drawing/2014/main" id="{36B014F9-A6EA-1B6D-1CEA-5FA00F821BB0}"/>
              </a:ext>
            </a:extLst>
          </p:cNvPr>
          <p:cNvSpPr txBox="1"/>
          <p:nvPr/>
        </p:nvSpPr>
        <p:spPr>
          <a:xfrm>
            <a:off x="5725854" y="2057787"/>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79913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85000" lnSpcReduction="10000"/>
          </a:bodyPr>
          <a:lstStyle/>
          <a:p>
            <a:pPr marL="514350" indent="-514350">
              <a:buFont typeface="+mj-lt"/>
              <a:buAutoNum type="arabicPeriod"/>
            </a:pPr>
            <a:r>
              <a:rPr lang="en-US" dirty="0">
                <a:sym typeface="Wingdings" pitchFamily="2" charset="2"/>
              </a:rPr>
              <a:t>More complex modeling of peak accessibility differences taking hypothesized differentiation path into account</a:t>
            </a:r>
          </a:p>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specificities/TCR avidities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09754F-2811-EDF0-BC19-8BE160C72BBB}"/>
              </a:ext>
            </a:extLst>
          </p:cNvPr>
          <p:cNvPicPr>
            <a:picLocks noChangeAspect="1"/>
          </p:cNvPicPr>
          <p:nvPr/>
        </p:nvPicPr>
        <p:blipFill>
          <a:blip r:embed="rId3"/>
          <a:stretch>
            <a:fillRect/>
          </a:stretch>
        </p:blipFill>
        <p:spPr>
          <a:xfrm>
            <a:off x="8499891" y="2463914"/>
            <a:ext cx="3201097" cy="2326789"/>
          </a:xfrm>
          <a:prstGeom prst="rect">
            <a:avLst/>
          </a:prstGeom>
        </p:spPr>
      </p:pic>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4"/>
          <a:stretch>
            <a:fillRect/>
          </a:stretch>
        </p:blipFill>
        <p:spPr>
          <a:xfrm>
            <a:off x="90311" y="2587137"/>
            <a:ext cx="4481689" cy="2203566"/>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683775" y="4972201"/>
            <a:ext cx="6848762" cy="369332"/>
          </a:xfrm>
          <a:prstGeom prst="rect">
            <a:avLst/>
          </a:prstGeom>
          <a:noFill/>
        </p:spPr>
        <p:txBody>
          <a:bodyPr wrap="square">
            <a:spAutoFit/>
          </a:bodyPr>
          <a:lstStyle/>
          <a:p>
            <a:r>
              <a:rPr lang="en-US" dirty="0"/>
              <a:t>Lee et al. (2012) </a:t>
            </a:r>
            <a:r>
              <a:rPr lang="en-US" i="1" dirty="0"/>
              <a:t>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5"/>
          <a:stretch>
            <a:fillRect/>
          </a:stretch>
        </p:blipFill>
        <p:spPr>
          <a:xfrm>
            <a:off x="4890705" y="2404887"/>
            <a:ext cx="3131383" cy="2385816"/>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5075510" y="4972201"/>
            <a:ext cx="6848762" cy="369332"/>
          </a:xfrm>
          <a:prstGeom prst="rect">
            <a:avLst/>
          </a:prstGeom>
          <a:noFill/>
        </p:spPr>
        <p:txBody>
          <a:bodyPr wrap="square">
            <a:spAutoFit/>
          </a:bodyPr>
          <a:lstStyle/>
          <a:p>
            <a:r>
              <a:rPr lang="en-US" dirty="0"/>
              <a:t>Penaranda et al. (2012) </a:t>
            </a:r>
            <a:r>
              <a:rPr lang="en-US" i="1" dirty="0"/>
              <a:t>PNAS</a:t>
            </a:r>
          </a:p>
        </p:txBody>
      </p:sp>
      <p:sp>
        <p:nvSpPr>
          <p:cNvPr id="4" name="TextBox 3">
            <a:extLst>
              <a:ext uri="{FF2B5EF4-FFF2-40B4-BE49-F238E27FC236}">
                <a16:creationId xmlns:a16="http://schemas.microsoft.com/office/drawing/2014/main" id="{4C140468-75B2-5EE7-9C08-55B24A50DB54}"/>
              </a:ext>
            </a:extLst>
          </p:cNvPr>
          <p:cNvSpPr txBox="1"/>
          <p:nvPr/>
        </p:nvSpPr>
        <p:spPr>
          <a:xfrm>
            <a:off x="8767619" y="4833701"/>
            <a:ext cx="6848762" cy="1200329"/>
          </a:xfrm>
          <a:prstGeom prst="rect">
            <a:avLst/>
          </a:prstGeom>
          <a:noFill/>
        </p:spPr>
        <p:txBody>
          <a:bodyPr wrap="square">
            <a:spAutoFit/>
          </a:bodyPr>
          <a:lstStyle/>
          <a:p>
            <a:r>
              <a:rPr lang="en-US" dirty="0"/>
              <a:t>Vazquez-Mateo et al. (2017)</a:t>
            </a:r>
            <a:endParaRPr lang="en-US" i="1" dirty="0"/>
          </a:p>
          <a:p>
            <a:r>
              <a:rPr lang="en-US" i="1" dirty="0"/>
              <a:t>BMC Immunology</a:t>
            </a:r>
          </a:p>
          <a:p>
            <a:r>
              <a:rPr lang="en-US" dirty="0"/>
              <a:t>(also saw increased TIM3 on T cells</a:t>
            </a:r>
          </a:p>
          <a:p>
            <a:r>
              <a:rPr lang="en-US" dirty="0"/>
              <a:t>in anti-IL7R mice)</a:t>
            </a:r>
          </a:p>
        </p:txBody>
      </p:sp>
    </p:spTree>
    <p:extLst>
      <p:ext uri="{BB962C8B-B14F-4D97-AF65-F5344CB8AC3E}">
        <p14:creationId xmlns:p14="http://schemas.microsoft.com/office/powerpoint/2010/main" val="131371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88C7-88A4-309D-29A9-ADF4094AAF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59533D-B12D-3FBC-B343-1D6A11647FE8}"/>
              </a:ext>
            </a:extLst>
          </p:cNvPr>
          <p:cNvPicPr>
            <a:picLocks noChangeAspect="1"/>
          </p:cNvPicPr>
          <p:nvPr/>
        </p:nvPicPr>
        <p:blipFill>
          <a:blip r:embed="rId3"/>
          <a:stretch>
            <a:fillRect/>
          </a:stretch>
        </p:blipFill>
        <p:spPr>
          <a:xfrm>
            <a:off x="3723386" y="1632098"/>
            <a:ext cx="3945108" cy="4632177"/>
          </a:xfrm>
          <a:prstGeom prst="rect">
            <a:avLst/>
          </a:prstGeom>
        </p:spPr>
      </p:pic>
      <p:sp>
        <p:nvSpPr>
          <p:cNvPr id="2" name="Title 1">
            <a:extLst>
              <a:ext uri="{FF2B5EF4-FFF2-40B4-BE49-F238E27FC236}">
                <a16:creationId xmlns:a16="http://schemas.microsoft.com/office/drawing/2014/main" id="{7EA0B274-4B92-7C83-AD45-565383E82004}"/>
              </a:ext>
            </a:extLst>
          </p:cNvPr>
          <p:cNvSpPr>
            <a:spLocks noGrp="1"/>
          </p:cNvSpPr>
          <p:nvPr>
            <p:ph type="title"/>
          </p:nvPr>
        </p:nvSpPr>
        <p:spPr>
          <a:xfrm>
            <a:off x="838199" y="593725"/>
            <a:ext cx="10669860" cy="1325563"/>
          </a:xfrm>
        </p:spPr>
        <p:txBody>
          <a:bodyPr>
            <a:normAutofit/>
          </a:bodyPr>
          <a:lstStyle/>
          <a:p>
            <a:r>
              <a:rPr lang="en-US" dirty="0"/>
              <a:t>CD127 levels in CD8 TEMRAs predict response to teplizumab</a:t>
            </a:r>
          </a:p>
        </p:txBody>
      </p:sp>
      <p:sp>
        <p:nvSpPr>
          <p:cNvPr id="7" name="TextBox 6">
            <a:extLst>
              <a:ext uri="{FF2B5EF4-FFF2-40B4-BE49-F238E27FC236}">
                <a16:creationId xmlns:a16="http://schemas.microsoft.com/office/drawing/2014/main" id="{F7BD94AC-0840-5F6F-B434-4E82C77D011B}"/>
              </a:ext>
            </a:extLst>
          </p:cNvPr>
          <p:cNvSpPr txBox="1"/>
          <p:nvPr/>
        </p:nvSpPr>
        <p:spPr>
          <a:xfrm>
            <a:off x="3882834" y="6201623"/>
            <a:ext cx="6096000" cy="369332"/>
          </a:xfrm>
          <a:prstGeom prst="rect">
            <a:avLst/>
          </a:prstGeom>
          <a:noFill/>
        </p:spPr>
        <p:txBody>
          <a:bodyPr wrap="square">
            <a:spAutoFit/>
          </a:bodyPr>
          <a:lstStyle/>
          <a:p>
            <a:r>
              <a:rPr lang="en-US" dirty="0" err="1"/>
              <a:t>Lledó</a:t>
            </a:r>
            <a:r>
              <a:rPr lang="en-US" dirty="0"/>
              <a:t>-Delgado et al. (2024). J Clin Invest</a:t>
            </a:r>
          </a:p>
        </p:txBody>
      </p:sp>
    </p:spTree>
    <p:extLst>
      <p:ext uri="{BB962C8B-B14F-4D97-AF65-F5344CB8AC3E}">
        <p14:creationId xmlns:p14="http://schemas.microsoft.com/office/powerpoint/2010/main" val="358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previous work (T1DAL &amp; TN10)</a:t>
            </a:r>
          </a:p>
          <a:p>
            <a:pPr marL="514350" indent="-514350">
              <a:buFont typeface="+mj-lt"/>
              <a:buAutoNum type="arabicPeriod"/>
            </a:pPr>
            <a:r>
              <a:rPr lang="en-US" dirty="0"/>
              <a:t>Results</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model differentiation pathways</a:t>
            </a:r>
          </a:p>
          <a:p>
            <a:pPr marL="514350" indent="-514350">
              <a:buFont typeface="+mj-lt"/>
              <a:buAutoNum type="arabicPeriod"/>
            </a:pPr>
            <a:r>
              <a:rPr lang="en-US" dirty="0"/>
              <a:t>Conclusion/next steps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106790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0309-1614-2DE3-F3D3-6601AE412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C5407-3B22-775F-7A5D-2FAE63E0569E}"/>
              </a:ext>
            </a:extLst>
          </p:cNvPr>
          <p:cNvSpPr>
            <a:spLocks noGrp="1"/>
          </p:cNvSpPr>
          <p:nvPr>
            <p:ph type="title"/>
          </p:nvPr>
        </p:nvSpPr>
        <p:spPr>
          <a:xfrm>
            <a:off x="838200" y="593725"/>
            <a:ext cx="9878122" cy="1325563"/>
          </a:xfrm>
        </p:spPr>
        <p:txBody>
          <a:bodyPr>
            <a:noAutofit/>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239D8706-3717-85E0-7B68-40085951B5A0}"/>
              </a:ext>
            </a:extLst>
          </p:cNvPr>
          <p:cNvPicPr>
            <a:picLocks noChangeAspect="1"/>
          </p:cNvPicPr>
          <p:nvPr/>
        </p:nvPicPr>
        <p:blipFill>
          <a:blip r:embed="rId3"/>
          <a:stretch>
            <a:fillRect/>
          </a:stretch>
        </p:blipFill>
        <p:spPr>
          <a:xfrm>
            <a:off x="942632" y="2134656"/>
            <a:ext cx="3924008" cy="4723343"/>
          </a:xfrm>
          <a:prstGeom prst="rect">
            <a:avLst/>
          </a:prstGeom>
        </p:spPr>
      </p:pic>
      <p:pic>
        <p:nvPicPr>
          <p:cNvPr id="4" name="Picture 3">
            <a:extLst>
              <a:ext uri="{FF2B5EF4-FFF2-40B4-BE49-F238E27FC236}">
                <a16:creationId xmlns:a16="http://schemas.microsoft.com/office/drawing/2014/main" id="{1CA1526E-0C4B-60B6-EAAF-2C46E8630264}"/>
              </a:ext>
            </a:extLst>
          </p:cNvPr>
          <p:cNvPicPr>
            <a:picLocks noChangeAspect="1"/>
          </p:cNvPicPr>
          <p:nvPr/>
        </p:nvPicPr>
        <p:blipFill>
          <a:blip r:embed="rId4"/>
          <a:stretch>
            <a:fillRect/>
          </a:stretch>
        </p:blipFill>
        <p:spPr>
          <a:xfrm>
            <a:off x="5567680" y="2296427"/>
            <a:ext cx="5283200" cy="3784600"/>
          </a:xfrm>
          <a:prstGeom prst="rect">
            <a:avLst/>
          </a:prstGeom>
        </p:spPr>
      </p:pic>
    </p:spTree>
    <p:extLst>
      <p:ext uri="{BB962C8B-B14F-4D97-AF65-F5344CB8AC3E}">
        <p14:creationId xmlns:p14="http://schemas.microsoft.com/office/powerpoint/2010/main" val="1193286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800220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6761-A707-8ACE-B668-3184ECA9F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EFEE-2852-73CA-2CDD-E514524C854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4" name="Picture 3">
            <a:extLst>
              <a:ext uri="{FF2B5EF4-FFF2-40B4-BE49-F238E27FC236}">
                <a16:creationId xmlns:a16="http://schemas.microsoft.com/office/drawing/2014/main" id="{F7897CE8-AD23-7B0F-C186-0620ABE4664F}"/>
              </a:ext>
            </a:extLst>
          </p:cNvPr>
          <p:cNvPicPr>
            <a:picLocks noChangeAspect="1"/>
          </p:cNvPicPr>
          <p:nvPr/>
        </p:nvPicPr>
        <p:blipFill>
          <a:blip r:embed="rId3"/>
          <a:stretch>
            <a:fillRect/>
          </a:stretch>
        </p:blipFill>
        <p:spPr>
          <a:xfrm>
            <a:off x="3498126" y="1722615"/>
            <a:ext cx="5195747" cy="5135385"/>
          </a:xfrm>
          <a:prstGeom prst="rect">
            <a:avLst/>
          </a:prstGeom>
        </p:spPr>
      </p:pic>
    </p:spTree>
    <p:extLst>
      <p:ext uri="{BB962C8B-B14F-4D97-AF65-F5344CB8AC3E}">
        <p14:creationId xmlns:p14="http://schemas.microsoft.com/office/powerpoint/2010/main" val="142722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77B31-73A6-F0F1-8AA6-8D690A091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635D7-827F-1F92-C480-F640750BA435}"/>
              </a:ext>
            </a:extLst>
          </p:cNvPr>
          <p:cNvSpPr>
            <a:spLocks noGrp="1"/>
          </p:cNvSpPr>
          <p:nvPr>
            <p:ph type="title"/>
          </p:nvPr>
        </p:nvSpPr>
        <p:spPr>
          <a:xfrm>
            <a:off x="838200" y="593725"/>
            <a:ext cx="9878122" cy="1325563"/>
          </a:xfrm>
        </p:spPr>
        <p:txBody>
          <a:bodyPr>
            <a:normAutofit/>
          </a:bodyPr>
          <a:lstStyle/>
          <a:p>
            <a:r>
              <a:rPr lang="en-US" dirty="0"/>
              <a:t>Other potentially interesting hits less accessible in more terminal sorts</a:t>
            </a:r>
          </a:p>
        </p:txBody>
      </p:sp>
      <p:pic>
        <p:nvPicPr>
          <p:cNvPr id="3" name="Picture 2">
            <a:extLst>
              <a:ext uri="{FF2B5EF4-FFF2-40B4-BE49-F238E27FC236}">
                <a16:creationId xmlns:a16="http://schemas.microsoft.com/office/drawing/2014/main" id="{8CC7BAB2-4702-EB00-05F9-4368BD29C8AB}"/>
              </a:ext>
            </a:extLst>
          </p:cNvPr>
          <p:cNvPicPr>
            <a:picLocks noChangeAspect="1"/>
          </p:cNvPicPr>
          <p:nvPr/>
        </p:nvPicPr>
        <p:blipFill>
          <a:blip r:embed="rId3"/>
          <a:stretch>
            <a:fillRect/>
          </a:stretch>
        </p:blipFill>
        <p:spPr>
          <a:xfrm>
            <a:off x="59060" y="2732049"/>
            <a:ext cx="12132939" cy="2748027"/>
          </a:xfrm>
          <a:prstGeom prst="rect">
            <a:avLst/>
          </a:prstGeom>
        </p:spPr>
      </p:pic>
      <p:sp>
        <p:nvSpPr>
          <p:cNvPr id="5" name="TextBox 4">
            <a:extLst>
              <a:ext uri="{FF2B5EF4-FFF2-40B4-BE49-F238E27FC236}">
                <a16:creationId xmlns:a16="http://schemas.microsoft.com/office/drawing/2014/main" id="{1DA23E4F-9F18-5DAD-C10B-BF8AF7BD2792}"/>
              </a:ext>
            </a:extLst>
          </p:cNvPr>
          <p:cNvSpPr txBox="1"/>
          <p:nvPr/>
        </p:nvSpPr>
        <p:spPr>
          <a:xfrm>
            <a:off x="3980986" y="5688528"/>
            <a:ext cx="4157546" cy="923330"/>
          </a:xfrm>
          <a:prstGeom prst="rect">
            <a:avLst/>
          </a:prstGeom>
          <a:noFill/>
        </p:spPr>
        <p:txBody>
          <a:bodyPr wrap="square">
            <a:spAutoFit/>
          </a:bodyPr>
          <a:lstStyle/>
          <a:p>
            <a:r>
              <a:rPr lang="en-US" dirty="0"/>
              <a:t>MCAM proinflammatory, higher in autoimmunity (</a:t>
            </a:r>
            <a:r>
              <a:rPr lang="en-US" dirty="0" err="1"/>
              <a:t>Dagur</a:t>
            </a:r>
            <a:r>
              <a:rPr lang="en-US" dirty="0"/>
              <a:t> &amp; McCoy (2015) </a:t>
            </a:r>
            <a:r>
              <a:rPr lang="en-US" i="1" dirty="0" err="1"/>
              <a:t>Autoimmun</a:t>
            </a:r>
            <a:r>
              <a:rPr lang="en-US" i="1" dirty="0"/>
              <a:t> Rev</a:t>
            </a:r>
            <a:r>
              <a:rPr lang="en-US" dirty="0"/>
              <a:t>)</a:t>
            </a:r>
          </a:p>
        </p:txBody>
      </p:sp>
      <p:sp>
        <p:nvSpPr>
          <p:cNvPr id="8" name="TextBox 7">
            <a:extLst>
              <a:ext uri="{FF2B5EF4-FFF2-40B4-BE49-F238E27FC236}">
                <a16:creationId xmlns:a16="http://schemas.microsoft.com/office/drawing/2014/main" id="{341AE8D7-9A3F-DFFE-32E1-56D4E677B360}"/>
              </a:ext>
            </a:extLst>
          </p:cNvPr>
          <p:cNvSpPr txBox="1"/>
          <p:nvPr/>
        </p:nvSpPr>
        <p:spPr>
          <a:xfrm>
            <a:off x="1299118" y="5480076"/>
            <a:ext cx="2681868" cy="1200329"/>
          </a:xfrm>
          <a:prstGeom prst="rect">
            <a:avLst/>
          </a:prstGeom>
          <a:noFill/>
        </p:spPr>
        <p:txBody>
          <a:bodyPr wrap="square">
            <a:spAutoFit/>
          </a:bodyPr>
          <a:lstStyle/>
          <a:p>
            <a:r>
              <a:rPr lang="en-US" dirty="0"/>
              <a:t>Runx2 OE counteracts exhaustion in CD8s (</a:t>
            </a:r>
            <a:r>
              <a:rPr lang="en-US" dirty="0" err="1"/>
              <a:t>Degolier</a:t>
            </a:r>
            <a:r>
              <a:rPr lang="en-US" dirty="0"/>
              <a:t> et al. (2023) </a:t>
            </a:r>
            <a:r>
              <a:rPr lang="en-US" i="1" dirty="0"/>
              <a:t>Blood</a:t>
            </a:r>
            <a:r>
              <a:rPr lang="en-US" dirty="0"/>
              <a:t>)</a:t>
            </a:r>
          </a:p>
        </p:txBody>
      </p:sp>
    </p:spTree>
    <p:extLst>
      <p:ext uri="{BB962C8B-B14F-4D97-AF65-F5344CB8AC3E}">
        <p14:creationId xmlns:p14="http://schemas.microsoft.com/office/powerpoint/2010/main" val="300116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2854298" y="1548988"/>
            <a:ext cx="5298264" cy="5309012"/>
          </a:xfrm>
          <a:prstGeom prst="rect">
            <a:avLst/>
          </a:prstGeom>
        </p:spPr>
      </p:pic>
    </p:spTree>
    <p:extLst>
      <p:ext uri="{BB962C8B-B14F-4D97-AF65-F5344CB8AC3E}">
        <p14:creationId xmlns:p14="http://schemas.microsoft.com/office/powerpoint/2010/main" val="54425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normAutofit/>
          </a:bodyPr>
          <a:lstStyle/>
          <a:p>
            <a:r>
              <a:rPr lang="en-US" dirty="0"/>
              <a:t>Peaks more accessible in both CD127</a:t>
            </a:r>
            <a:r>
              <a:rPr lang="en-US" baseline="30000" dirty="0"/>
              <a:t>+</a:t>
            </a:r>
            <a:r>
              <a:rPr lang="en-US" dirty="0"/>
              <a:t> sorts vs. DN perhaps enriched for JAK/STAT gene set</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FBC2-0F63-F32C-E383-EA36B65F21D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4B664F09-2B00-A995-85DE-928AEB370586}"/>
              </a:ext>
            </a:extLst>
          </p:cNvPr>
          <p:cNvSpPr>
            <a:spLocks noGrp="1"/>
          </p:cNvSpPr>
          <p:nvPr>
            <p:ph type="title"/>
          </p:nvPr>
        </p:nvSpPr>
        <p:spPr/>
        <p:txBody>
          <a:bodyPr>
            <a:normAutofit/>
          </a:bodyPr>
          <a:lstStyle/>
          <a:p>
            <a:r>
              <a:rPr lang="en-US" dirty="0"/>
              <a:t>Weak CD127 effect looking at mean accessibility of all peaks near JAK/STAT genes</a:t>
            </a:r>
          </a:p>
        </p:txBody>
      </p:sp>
      <p:pic>
        <p:nvPicPr>
          <p:cNvPr id="3" name="Picture 2">
            <a:extLst>
              <a:ext uri="{FF2B5EF4-FFF2-40B4-BE49-F238E27FC236}">
                <a16:creationId xmlns:a16="http://schemas.microsoft.com/office/drawing/2014/main" id="{A92397CE-47CB-2FAA-FDF0-8CBF2CDD7701}"/>
              </a:ext>
            </a:extLst>
          </p:cNvPr>
          <p:cNvPicPr>
            <a:picLocks noChangeAspect="1"/>
          </p:cNvPicPr>
          <p:nvPr/>
        </p:nvPicPr>
        <p:blipFill>
          <a:blip r:embed="rId3"/>
          <a:stretch>
            <a:fillRect/>
          </a:stretch>
        </p:blipFill>
        <p:spPr>
          <a:xfrm>
            <a:off x="2957803" y="1548989"/>
            <a:ext cx="5674935" cy="5309011"/>
          </a:xfrm>
          <a:prstGeom prst="rect">
            <a:avLst/>
          </a:prstGeom>
        </p:spPr>
      </p:pic>
    </p:spTree>
    <p:extLst>
      <p:ext uri="{BB962C8B-B14F-4D97-AF65-F5344CB8AC3E}">
        <p14:creationId xmlns:p14="http://schemas.microsoft.com/office/powerpoint/2010/main" val="646850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BD506-1EDF-D705-6DA8-76493F76F6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292409D-F7AA-9AAA-133D-0867B3D7D179}"/>
              </a:ext>
            </a:extLst>
          </p:cNvPr>
          <p:cNvSpPr>
            <a:spLocks noGrp="1"/>
          </p:cNvSpPr>
          <p:nvPr>
            <p:ph type="title"/>
          </p:nvPr>
        </p:nvSpPr>
        <p:spPr/>
        <p:txBody>
          <a:bodyPr>
            <a:normAutofit/>
          </a:bodyPr>
          <a:lstStyle/>
          <a:p>
            <a:r>
              <a:rPr lang="en-US" dirty="0"/>
              <a:t>Mean gene set views of T</a:t>
            </a:r>
            <a:r>
              <a:rPr lang="en-US" baseline="-25000" dirty="0"/>
              <a:t>ex</a:t>
            </a:r>
            <a:r>
              <a:rPr lang="en-US" dirty="0"/>
              <a:t>, cytotoxicity genes</a:t>
            </a:r>
          </a:p>
        </p:txBody>
      </p:sp>
      <p:pic>
        <p:nvPicPr>
          <p:cNvPr id="3" name="Picture 2">
            <a:extLst>
              <a:ext uri="{FF2B5EF4-FFF2-40B4-BE49-F238E27FC236}">
                <a16:creationId xmlns:a16="http://schemas.microsoft.com/office/drawing/2014/main" id="{5F37BEAF-EC69-6CDE-2259-8167BADED7E7}"/>
              </a:ext>
            </a:extLst>
          </p:cNvPr>
          <p:cNvPicPr>
            <a:picLocks noChangeAspect="1"/>
          </p:cNvPicPr>
          <p:nvPr/>
        </p:nvPicPr>
        <p:blipFill>
          <a:blip r:embed="rId3"/>
          <a:stretch>
            <a:fillRect/>
          </a:stretch>
        </p:blipFill>
        <p:spPr>
          <a:xfrm>
            <a:off x="-1" y="2299855"/>
            <a:ext cx="12191821" cy="2769233"/>
          </a:xfrm>
          <a:prstGeom prst="rect">
            <a:avLst/>
          </a:prstGeom>
        </p:spPr>
      </p:pic>
    </p:spTree>
    <p:extLst>
      <p:ext uri="{BB962C8B-B14F-4D97-AF65-F5344CB8AC3E}">
        <p14:creationId xmlns:p14="http://schemas.microsoft.com/office/powerpoint/2010/main" val="205903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3193461" y="1771211"/>
            <a:ext cx="5279979" cy="4797597"/>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3359408" y="6488668"/>
            <a:ext cx="4657429"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(2015). </a:t>
            </a:r>
            <a:r>
              <a:rPr lang="en-US" i="1" dirty="0">
                <a:cs typeface="Arial" panose="020B0604020202020204" pitchFamily="34" charset="0"/>
              </a:rPr>
              <a:t>Nat Reviews Immunol</a:t>
            </a:r>
            <a:endParaRPr lang="en-US" dirty="0">
              <a:cs typeface="Arial" panose="020B0604020202020204" pitchFamily="34" charset="0"/>
            </a:endParaRP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139321"/>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Peaks more accessible in DP CD127</a:t>
            </a:r>
            <a:r>
              <a:rPr lang="en-US" baseline="30000" dirty="0"/>
              <a:t>+ </a:t>
            </a:r>
            <a:r>
              <a:rPr lang="en-US" dirty="0"/>
              <a:t>than both DP CD127</a:t>
            </a:r>
            <a:r>
              <a:rPr lang="en-US" baseline="30000" dirty="0"/>
              <a:t>- </a:t>
            </a:r>
            <a:r>
              <a:rPr lang="en-US" dirty="0"/>
              <a:t>sorts enriched for purine metabolism gene set</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fontScale="90000"/>
          </a:bodyPr>
          <a:lstStyle/>
          <a:p>
            <a:r>
              <a:rPr lang="en-US" dirty="0"/>
              <a:t>Peaks more accessible in CD127</a:t>
            </a:r>
            <a:r>
              <a:rPr lang="en-US" baseline="30000" dirty="0"/>
              <a:t>+</a:t>
            </a:r>
            <a:r>
              <a:rPr lang="en-US" dirty="0"/>
              <a:t> vs. CD127</a:t>
            </a:r>
            <a:r>
              <a:rPr lang="en-US" baseline="30000" dirty="0"/>
              <a:t>-</a:t>
            </a:r>
            <a:r>
              <a:rPr lang="en-US" dirty="0"/>
              <a:t> also enriched for purine gene set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Enrichment of TF motifs in differentially accessible regions between DP CD127</a:t>
            </a:r>
            <a:r>
              <a:rPr lang="en-US" baseline="30000" dirty="0"/>
              <a:t>+/-</a:t>
            </a:r>
            <a:r>
              <a:rPr lang="en-US" dirty="0"/>
              <a:t> ~consistent with differentiation model</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4" name="Picture 3">
            <a:extLst>
              <a:ext uri="{FF2B5EF4-FFF2-40B4-BE49-F238E27FC236}">
                <a16:creationId xmlns:a16="http://schemas.microsoft.com/office/drawing/2014/main" id="{F934F55B-A392-5BC2-05E7-79C784F0AF9F}"/>
              </a:ext>
            </a:extLst>
          </p:cNvPr>
          <p:cNvPicPr>
            <a:picLocks noChangeAspect="1"/>
          </p:cNvPicPr>
          <p:nvPr/>
        </p:nvPicPr>
        <p:blipFill>
          <a:blip r:embed="rId3"/>
          <a:stretch>
            <a:fillRect/>
          </a:stretch>
        </p:blipFill>
        <p:spPr>
          <a:xfrm>
            <a:off x="4105470" y="1757320"/>
            <a:ext cx="7772400" cy="4897521"/>
          </a:xfrm>
          <a:prstGeom prst="rect">
            <a:avLst/>
          </a:prstGeom>
        </p:spPr>
      </p:pic>
    </p:spTree>
    <p:extLst>
      <p:ext uri="{BB962C8B-B14F-4D97-AF65-F5344CB8AC3E}">
        <p14:creationId xmlns:p14="http://schemas.microsoft.com/office/powerpoint/2010/main" val="368077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8223-5E9C-33E2-4F71-DB1B714088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752494C-36AF-1A18-0C69-7F8C3EC8495C}"/>
              </a:ext>
            </a:extLst>
          </p:cNvPr>
          <p:cNvSpPr>
            <a:spLocks noGrp="1"/>
          </p:cNvSpPr>
          <p:nvPr>
            <p:ph type="title"/>
          </p:nvPr>
        </p:nvSpPr>
        <p:spPr/>
        <p:txBody>
          <a:bodyPr>
            <a:normAutofit/>
          </a:bodyPr>
          <a:lstStyle/>
          <a:p>
            <a:r>
              <a:rPr lang="en-US" dirty="0"/>
              <a:t>ROR TF motifs enriched in peaks more accessible in non-exhausted CD127</a:t>
            </a:r>
            <a:r>
              <a:rPr lang="en-US" baseline="30000" dirty="0"/>
              <a:t>+</a:t>
            </a:r>
            <a:r>
              <a:rPr lang="en-US" dirty="0"/>
              <a:t> than DP CD127</a:t>
            </a:r>
            <a:r>
              <a:rPr lang="en-US" baseline="30000" dirty="0"/>
              <a:t>+</a:t>
            </a:r>
          </a:p>
        </p:txBody>
      </p:sp>
      <p:pic>
        <p:nvPicPr>
          <p:cNvPr id="2" name="Picture 1">
            <a:extLst>
              <a:ext uri="{FF2B5EF4-FFF2-40B4-BE49-F238E27FC236}">
                <a16:creationId xmlns:a16="http://schemas.microsoft.com/office/drawing/2014/main" id="{B03FE6C7-3BCA-CB5B-EDEB-43E5BC74C7B2}"/>
              </a:ext>
            </a:extLst>
          </p:cNvPr>
          <p:cNvPicPr>
            <a:picLocks noChangeAspect="1"/>
          </p:cNvPicPr>
          <p:nvPr/>
        </p:nvPicPr>
        <p:blipFill>
          <a:blip r:embed="rId3"/>
          <a:stretch>
            <a:fillRect/>
          </a:stretch>
        </p:blipFill>
        <p:spPr>
          <a:xfrm>
            <a:off x="2059088" y="1690688"/>
            <a:ext cx="7603072" cy="4867752"/>
          </a:xfrm>
          <a:prstGeom prst="rect">
            <a:avLst/>
          </a:prstGeom>
        </p:spPr>
      </p:pic>
    </p:spTree>
    <p:extLst>
      <p:ext uri="{BB962C8B-B14F-4D97-AF65-F5344CB8AC3E}">
        <p14:creationId xmlns:p14="http://schemas.microsoft.com/office/powerpoint/2010/main" val="201658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399F0-D58B-610D-655B-D78C40F6AA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D3AAEE5-1DA1-FA3A-6E50-CF2BDD5DB3E2}"/>
              </a:ext>
            </a:extLst>
          </p:cNvPr>
          <p:cNvSpPr>
            <a:spLocks noGrp="1"/>
          </p:cNvSpPr>
          <p:nvPr>
            <p:ph type="title"/>
          </p:nvPr>
        </p:nvSpPr>
        <p:spPr/>
        <p:txBody>
          <a:bodyPr>
            <a:normAutofit/>
          </a:bodyPr>
          <a:lstStyle/>
          <a:p>
            <a:r>
              <a:rPr lang="en-US" dirty="0"/>
              <a:t>CTCF(L) TF motif enriched in peaks more accessible in DN vs. CD127</a:t>
            </a:r>
            <a:r>
              <a:rPr lang="en-US" baseline="30000" dirty="0"/>
              <a:t>+</a:t>
            </a:r>
          </a:p>
        </p:txBody>
      </p:sp>
      <p:pic>
        <p:nvPicPr>
          <p:cNvPr id="3" name="Picture 2">
            <a:extLst>
              <a:ext uri="{FF2B5EF4-FFF2-40B4-BE49-F238E27FC236}">
                <a16:creationId xmlns:a16="http://schemas.microsoft.com/office/drawing/2014/main" id="{F1E5DB2F-17B5-C824-FD7D-7E28C2B06B60}"/>
              </a:ext>
            </a:extLst>
          </p:cNvPr>
          <p:cNvPicPr>
            <a:picLocks noChangeAspect="1"/>
          </p:cNvPicPr>
          <p:nvPr/>
        </p:nvPicPr>
        <p:blipFill>
          <a:blip r:embed="rId3"/>
          <a:stretch>
            <a:fillRect/>
          </a:stretch>
        </p:blipFill>
        <p:spPr>
          <a:xfrm>
            <a:off x="6208333" y="1597137"/>
            <a:ext cx="5977998" cy="3750067"/>
          </a:xfrm>
          <a:prstGeom prst="rect">
            <a:avLst/>
          </a:prstGeom>
        </p:spPr>
      </p:pic>
      <p:pic>
        <p:nvPicPr>
          <p:cNvPr id="4" name="Picture 3">
            <a:extLst>
              <a:ext uri="{FF2B5EF4-FFF2-40B4-BE49-F238E27FC236}">
                <a16:creationId xmlns:a16="http://schemas.microsoft.com/office/drawing/2014/main" id="{EB92BCFD-D65F-47AA-C26F-C69E7EE7C330}"/>
              </a:ext>
            </a:extLst>
          </p:cNvPr>
          <p:cNvPicPr>
            <a:picLocks noChangeAspect="1"/>
          </p:cNvPicPr>
          <p:nvPr/>
        </p:nvPicPr>
        <p:blipFill>
          <a:blip r:embed="rId4"/>
          <a:stretch>
            <a:fillRect/>
          </a:stretch>
        </p:blipFill>
        <p:spPr>
          <a:xfrm>
            <a:off x="0" y="1597138"/>
            <a:ext cx="6096000" cy="3750066"/>
          </a:xfrm>
          <a:prstGeom prst="rect">
            <a:avLst/>
          </a:prstGeom>
        </p:spPr>
      </p:pic>
      <p:pic>
        <p:nvPicPr>
          <p:cNvPr id="7" name="Picture 6">
            <a:extLst>
              <a:ext uri="{FF2B5EF4-FFF2-40B4-BE49-F238E27FC236}">
                <a16:creationId xmlns:a16="http://schemas.microsoft.com/office/drawing/2014/main" id="{A59E5CCA-6ABF-EC62-8652-424E9DAEBD80}"/>
              </a:ext>
            </a:extLst>
          </p:cNvPr>
          <p:cNvPicPr>
            <a:picLocks noChangeAspect="1"/>
          </p:cNvPicPr>
          <p:nvPr/>
        </p:nvPicPr>
        <p:blipFill>
          <a:blip r:embed="rId5"/>
          <a:stretch>
            <a:fillRect/>
          </a:stretch>
        </p:blipFill>
        <p:spPr>
          <a:xfrm>
            <a:off x="116840" y="5588000"/>
            <a:ext cx="4533858" cy="1270000"/>
          </a:xfrm>
          <a:prstGeom prst="rect">
            <a:avLst/>
          </a:prstGeom>
        </p:spPr>
      </p:pic>
      <p:pic>
        <p:nvPicPr>
          <p:cNvPr id="8" name="Picture 7">
            <a:extLst>
              <a:ext uri="{FF2B5EF4-FFF2-40B4-BE49-F238E27FC236}">
                <a16:creationId xmlns:a16="http://schemas.microsoft.com/office/drawing/2014/main" id="{9FB8F427-1C39-4B5F-B1E9-78F4484CA7E6}"/>
              </a:ext>
            </a:extLst>
          </p:cNvPr>
          <p:cNvPicPr>
            <a:picLocks noChangeAspect="1"/>
          </p:cNvPicPr>
          <p:nvPr/>
        </p:nvPicPr>
        <p:blipFill>
          <a:blip r:embed="rId6"/>
          <a:stretch>
            <a:fillRect/>
          </a:stretch>
        </p:blipFill>
        <p:spPr>
          <a:xfrm>
            <a:off x="4650698" y="5344808"/>
            <a:ext cx="5585460" cy="1513192"/>
          </a:xfrm>
          <a:prstGeom prst="rect">
            <a:avLst/>
          </a:prstGeom>
        </p:spPr>
      </p:pic>
      <p:pic>
        <p:nvPicPr>
          <p:cNvPr id="10" name="Picture 9">
            <a:extLst>
              <a:ext uri="{FF2B5EF4-FFF2-40B4-BE49-F238E27FC236}">
                <a16:creationId xmlns:a16="http://schemas.microsoft.com/office/drawing/2014/main" id="{63E5697B-22E2-4E2C-8340-3A04C80AD8C1}"/>
              </a:ext>
            </a:extLst>
          </p:cNvPr>
          <p:cNvPicPr>
            <a:picLocks noChangeAspect="1"/>
          </p:cNvPicPr>
          <p:nvPr/>
        </p:nvPicPr>
        <p:blipFill>
          <a:blip r:embed="rId7"/>
          <a:stretch>
            <a:fillRect/>
          </a:stretch>
        </p:blipFill>
        <p:spPr>
          <a:xfrm>
            <a:off x="2515870" y="4049352"/>
            <a:ext cx="6083300" cy="1536700"/>
          </a:xfrm>
          <a:prstGeom prst="rect">
            <a:avLst/>
          </a:prstGeom>
        </p:spPr>
      </p:pic>
    </p:spTree>
    <p:extLst>
      <p:ext uri="{BB962C8B-B14F-4D97-AF65-F5344CB8AC3E}">
        <p14:creationId xmlns:p14="http://schemas.microsoft.com/office/powerpoint/2010/main" val="48301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61C2-9DB7-E916-ED2C-2A400C279FE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46CAFC2-5F2E-AC91-A4F0-F789C38B9043}"/>
              </a:ext>
            </a:extLst>
          </p:cNvPr>
          <p:cNvPicPr>
            <a:picLocks noChangeAspect="1"/>
          </p:cNvPicPr>
          <p:nvPr/>
        </p:nvPicPr>
        <p:blipFill>
          <a:blip r:embed="rId3"/>
          <a:stretch>
            <a:fillRect/>
          </a:stretch>
        </p:blipFill>
        <p:spPr>
          <a:xfrm>
            <a:off x="1381996" y="5875859"/>
            <a:ext cx="3178812" cy="554444"/>
          </a:xfrm>
          <a:prstGeom prst="rect">
            <a:avLst/>
          </a:prstGeom>
        </p:spPr>
      </p:pic>
      <p:sp>
        <p:nvSpPr>
          <p:cNvPr id="2" name="Title 1">
            <a:extLst>
              <a:ext uri="{FF2B5EF4-FFF2-40B4-BE49-F238E27FC236}">
                <a16:creationId xmlns:a16="http://schemas.microsoft.com/office/drawing/2014/main" id="{21AA1D2D-8188-2C67-3E24-FF1FB4FF1BDD}"/>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(exhausted-like) non-naïve CD8 frequency positively associates with outcome in T1D</a:t>
            </a:r>
          </a:p>
        </p:txBody>
      </p:sp>
      <p:pic>
        <p:nvPicPr>
          <p:cNvPr id="4" name="Picture 3">
            <a:extLst>
              <a:ext uri="{FF2B5EF4-FFF2-40B4-BE49-F238E27FC236}">
                <a16:creationId xmlns:a16="http://schemas.microsoft.com/office/drawing/2014/main" id="{D30E30A3-59DB-A1FD-9D0C-FCF43E8191B1}"/>
              </a:ext>
            </a:extLst>
          </p:cNvPr>
          <p:cNvPicPr>
            <a:picLocks noChangeAspect="1"/>
          </p:cNvPicPr>
          <p:nvPr/>
        </p:nvPicPr>
        <p:blipFill>
          <a:blip r:embed="rId4"/>
          <a:stretch>
            <a:fillRect/>
          </a:stretch>
        </p:blipFill>
        <p:spPr>
          <a:xfrm>
            <a:off x="690880" y="2090142"/>
            <a:ext cx="3937000" cy="3914110"/>
          </a:xfrm>
          <a:prstGeom prst="rect">
            <a:avLst/>
          </a:prstGeom>
        </p:spPr>
      </p:pic>
      <p:sp>
        <p:nvSpPr>
          <p:cNvPr id="9" name="TextBox 8">
            <a:extLst>
              <a:ext uri="{FF2B5EF4-FFF2-40B4-BE49-F238E27FC236}">
                <a16:creationId xmlns:a16="http://schemas.microsoft.com/office/drawing/2014/main" id="{7D2CED4F-4909-9DBB-765F-638C8D10F348}"/>
              </a:ext>
            </a:extLst>
          </p:cNvPr>
          <p:cNvSpPr txBox="1"/>
          <p:nvPr/>
        </p:nvSpPr>
        <p:spPr>
          <a:xfrm>
            <a:off x="1351280" y="6420812"/>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7C18A4BA-360C-9D16-10B4-6A0A0389E52D}"/>
              </a:ext>
            </a:extLst>
          </p:cNvPr>
          <p:cNvPicPr>
            <a:picLocks noChangeAspect="1"/>
          </p:cNvPicPr>
          <p:nvPr/>
        </p:nvPicPr>
        <p:blipFill>
          <a:blip r:embed="rId5"/>
          <a:stretch>
            <a:fillRect/>
          </a:stretch>
        </p:blipFill>
        <p:spPr>
          <a:xfrm>
            <a:off x="5588082" y="2266379"/>
            <a:ext cx="6578518" cy="3476730"/>
          </a:xfrm>
          <a:prstGeom prst="rect">
            <a:avLst/>
          </a:prstGeom>
        </p:spPr>
      </p:pic>
      <p:sp>
        <p:nvSpPr>
          <p:cNvPr id="11" name="TextBox 10">
            <a:extLst>
              <a:ext uri="{FF2B5EF4-FFF2-40B4-BE49-F238E27FC236}">
                <a16:creationId xmlns:a16="http://schemas.microsoft.com/office/drawing/2014/main" id="{0035FA07-E773-6653-2B4A-0E977B735C05}"/>
              </a:ext>
            </a:extLst>
          </p:cNvPr>
          <p:cNvSpPr txBox="1"/>
          <p:nvPr/>
        </p:nvSpPr>
        <p:spPr>
          <a:xfrm>
            <a:off x="7447280" y="6420812"/>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26549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2A2B9-1797-0A12-EE66-AA7EEC0C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92941-879A-1B63-97BF-5F031D6D6513}"/>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non-naïve CD8 subset frequencies also positively associate with outcome in T1D</a:t>
            </a:r>
          </a:p>
        </p:txBody>
      </p:sp>
      <p:sp>
        <p:nvSpPr>
          <p:cNvPr id="9" name="TextBox 8">
            <a:extLst>
              <a:ext uri="{FF2B5EF4-FFF2-40B4-BE49-F238E27FC236}">
                <a16:creationId xmlns:a16="http://schemas.microsoft.com/office/drawing/2014/main" id="{03A6C701-3EDE-0124-F1F7-3413A38C6251}"/>
              </a:ext>
            </a:extLst>
          </p:cNvPr>
          <p:cNvSpPr txBox="1"/>
          <p:nvPr/>
        </p:nvSpPr>
        <p:spPr>
          <a:xfrm>
            <a:off x="1610910" y="6222729"/>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64427E27-03BE-C900-3378-3E79AD3B7719}"/>
              </a:ext>
            </a:extLst>
          </p:cNvPr>
          <p:cNvPicPr>
            <a:picLocks noChangeAspect="1"/>
          </p:cNvPicPr>
          <p:nvPr/>
        </p:nvPicPr>
        <p:blipFill>
          <a:blip r:embed="rId3"/>
          <a:stretch>
            <a:fillRect/>
          </a:stretch>
        </p:blipFill>
        <p:spPr>
          <a:xfrm>
            <a:off x="755650" y="1984916"/>
            <a:ext cx="5066030" cy="4082515"/>
          </a:xfrm>
          <a:prstGeom prst="rect">
            <a:avLst/>
          </a:prstGeom>
        </p:spPr>
      </p:pic>
      <p:sp>
        <p:nvSpPr>
          <p:cNvPr id="11" name="TextBox 10">
            <a:extLst>
              <a:ext uri="{FF2B5EF4-FFF2-40B4-BE49-F238E27FC236}">
                <a16:creationId xmlns:a16="http://schemas.microsoft.com/office/drawing/2014/main" id="{A4877734-8D78-FD5B-EA50-6043419B8FA8}"/>
              </a:ext>
            </a:extLst>
          </p:cNvPr>
          <p:cNvSpPr txBox="1"/>
          <p:nvPr/>
        </p:nvSpPr>
        <p:spPr>
          <a:xfrm>
            <a:off x="8081731" y="6222729"/>
            <a:ext cx="1624804" cy="369332"/>
          </a:xfrm>
          <a:prstGeom prst="rect">
            <a:avLst/>
          </a:prstGeom>
          <a:noFill/>
        </p:spPr>
        <p:txBody>
          <a:bodyPr wrap="none" rtlCol="0">
            <a:spAutoFit/>
          </a:bodyPr>
          <a:lstStyle/>
          <a:p>
            <a:r>
              <a:rPr lang="en-US" dirty="0"/>
              <a:t>Joshua Centore</a:t>
            </a:r>
          </a:p>
        </p:txBody>
      </p:sp>
      <p:pic>
        <p:nvPicPr>
          <p:cNvPr id="12" name="Picture 11">
            <a:extLst>
              <a:ext uri="{FF2B5EF4-FFF2-40B4-BE49-F238E27FC236}">
                <a16:creationId xmlns:a16="http://schemas.microsoft.com/office/drawing/2014/main" id="{22B6E54E-FCE1-1E7A-4A86-B50C34B4EFFB}"/>
              </a:ext>
            </a:extLst>
          </p:cNvPr>
          <p:cNvPicPr>
            <a:picLocks noChangeAspect="1"/>
          </p:cNvPicPr>
          <p:nvPr/>
        </p:nvPicPr>
        <p:blipFill>
          <a:blip r:embed="rId4"/>
          <a:stretch>
            <a:fillRect/>
          </a:stretch>
        </p:blipFill>
        <p:spPr>
          <a:xfrm>
            <a:off x="6540819" y="2519196"/>
            <a:ext cx="5234152" cy="2733391"/>
          </a:xfrm>
          <a:prstGeom prst="rect">
            <a:avLst/>
          </a:prstGeom>
        </p:spPr>
      </p:pic>
    </p:spTree>
    <p:extLst>
      <p:ext uri="{BB962C8B-B14F-4D97-AF65-F5344CB8AC3E}">
        <p14:creationId xmlns:p14="http://schemas.microsoft.com/office/powerpoint/2010/main" val="399205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a:bodyPr>
          <a:lstStyle/>
          <a:p>
            <a:r>
              <a:rPr lang="en-US" dirty="0"/>
              <a:t>F</a:t>
            </a:r>
            <a:r>
              <a:rPr lang="en-US" sz="3600" dirty="0"/>
              <a:t>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non-naïve CD8s negatively associates with outcome in T1D</a:t>
            </a:r>
            <a:endParaRPr lang="en-US" dirty="0"/>
          </a:p>
        </p:txBody>
      </p:sp>
      <p:sp>
        <p:nvSpPr>
          <p:cNvPr id="53" name="TextBox 52">
            <a:extLst>
              <a:ext uri="{FF2B5EF4-FFF2-40B4-BE49-F238E27FC236}">
                <a16:creationId xmlns:a16="http://schemas.microsoft.com/office/drawing/2014/main" id="{084A3DAD-4D80-877A-3738-CC9763F53D4A}"/>
              </a:ext>
            </a:extLst>
          </p:cNvPr>
          <p:cNvSpPr txBox="1"/>
          <p:nvPr/>
        </p:nvSpPr>
        <p:spPr>
          <a:xfrm>
            <a:off x="4677449" y="6264275"/>
            <a:ext cx="1624804" cy="369332"/>
          </a:xfrm>
          <a:prstGeom prst="rect">
            <a:avLst/>
          </a:prstGeom>
          <a:noFill/>
        </p:spPr>
        <p:txBody>
          <a:bodyPr wrap="none" rtlCol="0">
            <a:spAutoFit/>
          </a:bodyPr>
          <a:lstStyle/>
          <a:p>
            <a:r>
              <a:rPr lang="en-US" dirty="0"/>
              <a:t>Joshua Centore</a:t>
            </a:r>
          </a:p>
        </p:txBody>
      </p:sp>
      <p:graphicFrame>
        <p:nvGraphicFramePr>
          <p:cNvPr id="6" name="Object 5">
            <a:extLst>
              <a:ext uri="{FF2B5EF4-FFF2-40B4-BE49-F238E27FC236}">
                <a16:creationId xmlns:a16="http://schemas.microsoft.com/office/drawing/2014/main" id="{98AF8FB4-0A9B-62E0-59A2-DA74B8203F6E}"/>
              </a:ext>
            </a:extLst>
          </p:cNvPr>
          <p:cNvGraphicFramePr>
            <a:graphicFrameLocks noChangeAspect="1"/>
          </p:cNvGraphicFramePr>
          <p:nvPr>
            <p:extLst>
              <p:ext uri="{D42A27DB-BD31-4B8C-83A1-F6EECF244321}">
                <p14:modId xmlns:p14="http://schemas.microsoft.com/office/powerpoint/2010/main" val="811639606"/>
              </p:ext>
            </p:extLst>
          </p:nvPr>
        </p:nvGraphicFramePr>
        <p:xfrm>
          <a:off x="-72239" y="2309506"/>
          <a:ext cx="3844137" cy="2723794"/>
        </p:xfrm>
        <a:graphic>
          <a:graphicData uri="http://schemas.openxmlformats.org/presentationml/2006/ole">
            <mc:AlternateContent xmlns:mc="http://schemas.openxmlformats.org/markup-compatibility/2006">
              <mc:Choice xmlns:v="urn:schemas-microsoft-com:vml" Requires="v">
                <p:oleObj name="Prism 10" r:id="rId3" imgW="4195581" imgH="2974512" progId="Prism10.Document">
                  <p:embed/>
                </p:oleObj>
              </mc:Choice>
              <mc:Fallback>
                <p:oleObj name="Prism 10" r:id="rId3" imgW="4195581" imgH="2974512" progId="Prism10.Document">
                  <p:embed/>
                  <p:pic>
                    <p:nvPicPr>
                      <p:cNvPr id="3" name="Object 2">
                        <a:extLst>
                          <a:ext uri="{FF2B5EF4-FFF2-40B4-BE49-F238E27FC236}">
                            <a16:creationId xmlns:a16="http://schemas.microsoft.com/office/drawing/2014/main" id="{442AD7CA-55A3-9EDC-ECB4-47E19971F7F4}"/>
                          </a:ext>
                        </a:extLst>
                      </p:cNvPr>
                      <p:cNvPicPr/>
                      <p:nvPr/>
                    </p:nvPicPr>
                    <p:blipFill>
                      <a:blip r:embed="rId4"/>
                      <a:stretch>
                        <a:fillRect/>
                      </a:stretch>
                    </p:blipFill>
                    <p:spPr>
                      <a:xfrm>
                        <a:off x="-72239" y="2309506"/>
                        <a:ext cx="3844137" cy="27237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DD5B4FF-96B8-904E-A693-F40AE4A0B913}"/>
              </a:ext>
            </a:extLst>
          </p:cNvPr>
          <p:cNvGraphicFramePr>
            <a:graphicFrameLocks noChangeAspect="1"/>
          </p:cNvGraphicFramePr>
          <p:nvPr>
            <p:extLst>
              <p:ext uri="{D42A27DB-BD31-4B8C-83A1-F6EECF244321}">
                <p14:modId xmlns:p14="http://schemas.microsoft.com/office/powerpoint/2010/main" val="2838533332"/>
              </p:ext>
            </p:extLst>
          </p:nvPr>
        </p:nvGraphicFramePr>
        <p:xfrm>
          <a:off x="3655664" y="2307206"/>
          <a:ext cx="3671601" cy="2726094"/>
        </p:xfrm>
        <a:graphic>
          <a:graphicData uri="http://schemas.openxmlformats.org/presentationml/2006/ole">
            <mc:AlternateContent xmlns:mc="http://schemas.openxmlformats.org/markup-compatibility/2006">
              <mc:Choice xmlns:v="urn:schemas-microsoft-com:vml" Requires="v">
                <p:oleObj name="Prism 10" r:id="rId5" imgW="4005069" imgH="2974512" progId="Prism10.Document">
                  <p:embed/>
                </p:oleObj>
              </mc:Choice>
              <mc:Fallback>
                <p:oleObj name="Prism 10" r:id="rId5" imgW="4005069" imgH="2974512" progId="Prism10.Document">
                  <p:embed/>
                  <p:pic>
                    <p:nvPicPr>
                      <p:cNvPr id="5" name="Object 4">
                        <a:extLst>
                          <a:ext uri="{FF2B5EF4-FFF2-40B4-BE49-F238E27FC236}">
                            <a16:creationId xmlns:a16="http://schemas.microsoft.com/office/drawing/2014/main" id="{2D3E1E4C-7A91-51CD-CC00-18FA553F4AA5}"/>
                          </a:ext>
                        </a:extLst>
                      </p:cNvPr>
                      <p:cNvPicPr/>
                      <p:nvPr/>
                    </p:nvPicPr>
                    <p:blipFill>
                      <a:blip r:embed="rId6"/>
                      <a:stretch>
                        <a:fillRect/>
                      </a:stretch>
                    </p:blipFill>
                    <p:spPr>
                      <a:xfrm>
                        <a:off x="3655664" y="2307206"/>
                        <a:ext cx="3671601" cy="272609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275FE75-65F9-AE58-E2C4-634B669E94E6}"/>
              </a:ext>
            </a:extLst>
          </p:cNvPr>
          <p:cNvSpPr txBox="1"/>
          <p:nvPr/>
        </p:nvSpPr>
        <p:spPr>
          <a:xfrm>
            <a:off x="5929744" y="3899284"/>
            <a:ext cx="1482734" cy="369332"/>
          </a:xfrm>
          <a:prstGeom prst="rect">
            <a:avLst/>
          </a:prstGeom>
          <a:noFill/>
        </p:spPr>
        <p:txBody>
          <a:bodyPr wrap="square" rtlCol="0">
            <a:spAutoFit/>
          </a:bodyPr>
          <a:lstStyle/>
          <a:p>
            <a:r>
              <a:rPr lang="en-US" dirty="0"/>
              <a:t>*P=0.0066</a:t>
            </a:r>
          </a:p>
        </p:txBody>
      </p:sp>
      <p:sp>
        <p:nvSpPr>
          <p:cNvPr id="10" name="TextBox 9">
            <a:extLst>
              <a:ext uri="{FF2B5EF4-FFF2-40B4-BE49-F238E27FC236}">
                <a16:creationId xmlns:a16="http://schemas.microsoft.com/office/drawing/2014/main" id="{9CBA689A-AB44-92E2-FBC8-264A4EC92E45}"/>
              </a:ext>
            </a:extLst>
          </p:cNvPr>
          <p:cNvSpPr txBox="1"/>
          <p:nvPr/>
        </p:nvSpPr>
        <p:spPr>
          <a:xfrm>
            <a:off x="2172930" y="3899284"/>
            <a:ext cx="1482734" cy="369332"/>
          </a:xfrm>
          <a:prstGeom prst="rect">
            <a:avLst/>
          </a:prstGeom>
          <a:noFill/>
        </p:spPr>
        <p:txBody>
          <a:bodyPr wrap="square" rtlCol="0">
            <a:spAutoFit/>
          </a:bodyPr>
          <a:lstStyle/>
          <a:p>
            <a:r>
              <a:rPr lang="en-US" dirty="0"/>
              <a:t>*P=0.0919</a:t>
            </a:r>
          </a:p>
        </p:txBody>
      </p:sp>
      <p:graphicFrame>
        <p:nvGraphicFramePr>
          <p:cNvPr id="11" name="Object 10">
            <a:extLst>
              <a:ext uri="{FF2B5EF4-FFF2-40B4-BE49-F238E27FC236}">
                <a16:creationId xmlns:a16="http://schemas.microsoft.com/office/drawing/2014/main" id="{A3918000-2781-9969-17F2-E881B37777FA}"/>
              </a:ext>
            </a:extLst>
          </p:cNvPr>
          <p:cNvGraphicFramePr>
            <a:graphicFrameLocks noChangeAspect="1"/>
          </p:cNvGraphicFramePr>
          <p:nvPr>
            <p:extLst>
              <p:ext uri="{D42A27DB-BD31-4B8C-83A1-F6EECF244321}">
                <p14:modId xmlns:p14="http://schemas.microsoft.com/office/powerpoint/2010/main" val="899332484"/>
              </p:ext>
            </p:extLst>
          </p:nvPr>
        </p:nvGraphicFramePr>
        <p:xfrm>
          <a:off x="7257740" y="2307206"/>
          <a:ext cx="5049601" cy="2733378"/>
        </p:xfrm>
        <a:graphic>
          <a:graphicData uri="http://schemas.openxmlformats.org/presentationml/2006/ole">
            <mc:AlternateContent xmlns:mc="http://schemas.openxmlformats.org/markup-compatibility/2006">
              <mc:Choice xmlns:v="urn:schemas-microsoft-com:vml" Requires="v">
                <p:oleObj name="Prism 10" r:id="rId7" imgW="5496031" imgH="2974512" progId="Prism10.Document">
                  <p:embed/>
                </p:oleObj>
              </mc:Choice>
              <mc:Fallback>
                <p:oleObj name="Prism 10" r:id="rId7" imgW="5496031" imgH="2974512" progId="Prism10.Document">
                  <p:embed/>
                  <p:pic>
                    <p:nvPicPr>
                      <p:cNvPr id="9" name="Object 8">
                        <a:extLst>
                          <a:ext uri="{FF2B5EF4-FFF2-40B4-BE49-F238E27FC236}">
                            <a16:creationId xmlns:a16="http://schemas.microsoft.com/office/drawing/2014/main" id="{8EC004A9-114D-1A20-9DFB-948F566F7988}"/>
                          </a:ext>
                        </a:extLst>
                      </p:cNvPr>
                      <p:cNvPicPr/>
                      <p:nvPr/>
                    </p:nvPicPr>
                    <p:blipFill>
                      <a:blip r:embed="rId8"/>
                      <a:stretch>
                        <a:fillRect/>
                      </a:stretch>
                    </p:blipFill>
                    <p:spPr>
                      <a:xfrm>
                        <a:off x="7257740" y="2307206"/>
                        <a:ext cx="5049601" cy="273337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7A58817-54D0-51AB-EB5F-665B4690B5E0}"/>
              </a:ext>
            </a:extLst>
          </p:cNvPr>
          <p:cNvSpPr txBox="1"/>
          <p:nvPr/>
        </p:nvSpPr>
        <p:spPr>
          <a:xfrm>
            <a:off x="9859069" y="3899284"/>
            <a:ext cx="1482734" cy="369332"/>
          </a:xfrm>
          <a:prstGeom prst="rect">
            <a:avLst/>
          </a:prstGeom>
          <a:noFill/>
        </p:spPr>
        <p:txBody>
          <a:bodyPr wrap="square" rtlCol="0">
            <a:spAutoFit/>
          </a:bodyPr>
          <a:lstStyle/>
          <a:p>
            <a:r>
              <a:rPr lang="en-US" dirty="0"/>
              <a:t>*P=0.0960</a:t>
            </a:r>
          </a:p>
        </p:txBody>
      </p:sp>
    </p:spTree>
    <p:extLst>
      <p:ext uri="{BB962C8B-B14F-4D97-AF65-F5344CB8AC3E}">
        <p14:creationId xmlns:p14="http://schemas.microsoft.com/office/powerpoint/2010/main" val="361407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different non-naïve CD8 cell populations’ epigenetic profiles differ, and how does this relate to motivating data from previous work?</a:t>
            </a:r>
          </a:p>
          <a:p>
            <a:pPr marL="914400" lvl="1" indent="-457200">
              <a:buFont typeface="+mj-lt"/>
              <a:buAutoNum type="alphaLcParenR"/>
            </a:pPr>
            <a:r>
              <a:rPr lang="en-US" dirty="0"/>
              <a:t>non-exhausted CD127</a:t>
            </a:r>
            <a:r>
              <a:rPr lang="en-US" baseline="30000" dirty="0"/>
              <a:t>+</a:t>
            </a:r>
            <a:r>
              <a:rPr lang="en-US" dirty="0"/>
              <a:t> vs. exhausted CD127</a:t>
            </a:r>
            <a:r>
              <a:rPr lang="en-US" baseline="30000" dirty="0"/>
              <a:t>+</a:t>
            </a:r>
            <a:r>
              <a:rPr lang="en-US" dirty="0"/>
              <a:t> non-naïve CD8s</a:t>
            </a:r>
          </a:p>
          <a:p>
            <a:pPr marL="914400" lvl="1" indent="-457200">
              <a:buFont typeface="+mj-lt"/>
              <a:buAutoNum type="alphaLcParenR"/>
            </a:pPr>
            <a:r>
              <a:rPr lang="en-US" dirty="0"/>
              <a:t>exhausted CD127</a:t>
            </a:r>
            <a:r>
              <a:rPr lang="en-US" baseline="30000" dirty="0"/>
              <a:t>+</a:t>
            </a:r>
            <a:r>
              <a:rPr lang="en-US" dirty="0"/>
              <a:t> vs. other exhausted non-naïve CD8s</a:t>
            </a:r>
          </a:p>
          <a:p>
            <a:pPr marL="457200" indent="-457200">
              <a:buFont typeface="+mj-lt"/>
              <a:buAutoNum type="arabicPeriod"/>
            </a:pPr>
            <a:endParaRPr lang="en-US" dirty="0"/>
          </a:p>
          <a:p>
            <a:pPr marL="457200" indent="-457200">
              <a:buFont typeface="+mj-lt"/>
              <a:buAutoNum type="arabicPeriod"/>
            </a:pPr>
            <a:r>
              <a:rPr lang="en-US" dirty="0"/>
              <a:t>What insights can we gain into non-naïve CD8 differentiation paths</a:t>
            </a:r>
          </a:p>
          <a:p>
            <a:pPr marL="457200" indent="-457200">
              <a:buFont typeface="+mj-lt"/>
              <a:buAutoNum type="arabicPeriod"/>
            </a:pPr>
            <a:endParaRPr lang="en-US" dirty="0"/>
          </a:p>
          <a:p>
            <a:pPr marL="457200" indent="-457200">
              <a:buFont typeface="+mj-lt"/>
              <a:buAutoNum type="arabicPeriod"/>
            </a:pPr>
            <a:r>
              <a:rPr lang="en-US" dirty="0"/>
              <a:t>How do the above results relate to (breakdown of) tolerance in T1D patients?</a:t>
            </a:r>
          </a:p>
        </p:txBody>
      </p:sp>
    </p:spTree>
    <p:extLst>
      <p:ext uri="{BB962C8B-B14F-4D97-AF65-F5344CB8AC3E}">
        <p14:creationId xmlns:p14="http://schemas.microsoft.com/office/powerpoint/2010/main" val="131160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46007" y="1848273"/>
            <a:ext cx="7718266" cy="4338916"/>
          </a:xfrm>
          <a:prstGeom prst="rect">
            <a:avLst/>
          </a:prstGeom>
        </p:spPr>
      </p:pic>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teplizumab-treated T1D patients</a:t>
            </a:r>
          </a:p>
        </p:txBody>
      </p:sp>
      <p:sp>
        <p:nvSpPr>
          <p:cNvPr id="2" name="TextBox 1">
            <a:extLst>
              <a:ext uri="{FF2B5EF4-FFF2-40B4-BE49-F238E27FC236}">
                <a16:creationId xmlns:a16="http://schemas.microsoft.com/office/drawing/2014/main" id="{DBB60F76-ECC1-BE31-2403-05C3F3568638}"/>
              </a:ext>
            </a:extLst>
          </p:cNvPr>
          <p:cNvSpPr txBox="1"/>
          <p:nvPr/>
        </p:nvSpPr>
        <p:spPr>
          <a:xfrm>
            <a:off x="9034336" y="5802610"/>
            <a:ext cx="1841594" cy="923330"/>
          </a:xfrm>
          <a:prstGeom prst="rect">
            <a:avLst/>
          </a:prstGeom>
          <a:noFill/>
        </p:spPr>
        <p:txBody>
          <a:bodyPr wrap="none" rtlCol="0">
            <a:spAutoFit/>
          </a:bodyPr>
          <a:lstStyle/>
          <a:p>
            <a:r>
              <a:rPr lang="en-US" dirty="0"/>
              <a:t>n = 10,</a:t>
            </a:r>
          </a:p>
          <a:p>
            <a:r>
              <a:rPr lang="en-US" dirty="0"/>
              <a:t>6 responders,</a:t>
            </a:r>
          </a:p>
          <a:p>
            <a:r>
              <a:rPr lang="en-US" dirty="0"/>
              <a:t>4 non-responders</a:t>
            </a:r>
          </a:p>
        </p:txBody>
      </p:sp>
      <p:sp>
        <p:nvSpPr>
          <p:cNvPr id="5" name="TextBox 4">
            <a:extLst>
              <a:ext uri="{FF2B5EF4-FFF2-40B4-BE49-F238E27FC236}">
                <a16:creationId xmlns:a16="http://schemas.microsoft.com/office/drawing/2014/main" id="{7807DCBC-9C19-AF33-9D36-BF44F674371C}"/>
              </a:ext>
            </a:extLst>
          </p:cNvPr>
          <p:cNvSpPr txBox="1"/>
          <p:nvPr/>
        </p:nvSpPr>
        <p:spPr>
          <a:xfrm>
            <a:off x="0" y="5587024"/>
            <a:ext cx="1965610" cy="1200329"/>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6" name="TextBox 5">
            <a:extLst>
              <a:ext uri="{FF2B5EF4-FFF2-40B4-BE49-F238E27FC236}">
                <a16:creationId xmlns:a16="http://schemas.microsoft.com/office/drawing/2014/main" id="{62A15611-3D1B-B4C4-D09C-C76DABEDC2E1}"/>
              </a:ext>
            </a:extLst>
          </p:cNvPr>
          <p:cNvSpPr txBox="1"/>
          <p:nvPr/>
        </p:nvSpPr>
        <p:spPr>
          <a:xfrm>
            <a:off x="9373173" y="3257099"/>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523112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29781</TotalTime>
  <Words>5799</Words>
  <Application>Microsoft Macintosh PowerPoint</Application>
  <PresentationFormat>Widescreen</PresentationFormat>
  <Paragraphs>505</Paragraphs>
  <Slides>50</Slides>
  <Notes>50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6" baseType="lpstr">
      <vt:lpstr>-webkit-standard</vt:lpstr>
      <vt:lpstr>AdvPSA183</vt:lpstr>
      <vt:lpstr>Aptos</vt:lpstr>
      <vt:lpstr>Arial</vt:lpstr>
      <vt:lpstr>Calibri</vt:lpstr>
      <vt:lpstr>Calibri Light</vt:lpstr>
      <vt:lpstr>Cambria</vt:lpstr>
      <vt:lpstr>Courier New</vt:lpstr>
      <vt:lpstr>ElsevierGulliver</vt:lpstr>
      <vt:lpstr>Harding</vt:lpstr>
      <vt:lpstr>Lucida Grande</vt:lpstr>
      <vt:lpstr>Menlo</vt:lpstr>
      <vt:lpstr>Times New Roman</vt:lpstr>
      <vt:lpstr>Wingdings</vt:lpstr>
      <vt:lpstr>Office Theme</vt:lpstr>
      <vt:lpstr>Prism 10</vt:lpstr>
      <vt:lpstr>Model differentiation pathway of non-naïve CD8s in T1D subjects informed by ATACseq</vt:lpstr>
      <vt:lpstr>Acknowledgements</vt:lpstr>
      <vt:lpstr>Outline</vt:lpstr>
      <vt:lpstr>T cell exhaustion results from chronic antigen stimulation, inability to fully clear antigen</vt:lpstr>
      <vt:lpstr>TIGIT+KLRG1+ (exhausted-like) non-naïve CD8 frequency positively associates with outcome in T1D</vt:lpstr>
      <vt:lpstr>TIGIT+KLRG1+ non-naïve CD8 subset frequencies also positively associate with outcome in T1D</vt:lpstr>
      <vt:lpstr>Frequency of TIGIT-KLRG1+CD127+ non-naïve CD8s negatively associates with outcome in T1D</vt:lpstr>
      <vt:lpstr>PowerPoint Presentation</vt:lpstr>
      <vt:lpstr>Bulk ATACseq of non-naive CD8 populations from PBMCs in teplizumab-treated T1D patients</vt:lpstr>
      <vt:lpstr>Epigenetic profiles of non-naïve CD8s from R and NR to teplizumab are not clearly distinct</vt:lpstr>
      <vt:lpstr>Epigenetic profiles of different non-naive CD8 populations are more distinct</vt:lpstr>
      <vt:lpstr>Sanity check: DP non-naïve CD8s do show signs of exhaustion</vt:lpstr>
      <vt:lpstr>Potential weak effect of telomerase genes more accessible in non-exhausted vs. DP CD127+ CD8s</vt:lpstr>
      <vt:lpstr>DP CD57+ CD8s are less progenitor Tex and more terminal/effector Tex, cytotoxic with DP PD-1+ CD8s</vt:lpstr>
      <vt:lpstr>CD57+ CD8s have high pseudotime values in scRNAseq experiment of T1D patients</vt:lpstr>
      <vt:lpstr>Transcriptomic phenotype of cells later in pseudotime is more cytotoxic and terminal/effector Tex</vt:lpstr>
      <vt:lpstr>PD-1+ and CD57+ Tex populations share a common lineage, population fluidity</vt:lpstr>
      <vt:lpstr>Mitochondrial DNA mutations have been used to trace lineages in hematopoietic cells</vt:lpstr>
      <vt:lpstr>~5-15% of reads map to mitochondrial genome, similar levels across cell sorts</vt:lpstr>
      <vt:lpstr>Using VarScan2 to identify mitochondrial single-nucleotide variants</vt:lpstr>
      <vt:lpstr>Mitochondrial single-nucleotide variants are mostly private within donors and are ~enriched within HVs</vt:lpstr>
      <vt:lpstr>DP CD57+ and DP PD-1+ non-naïve CD8s have more low-frequency MT SNVs</vt:lpstr>
      <vt:lpstr>Summary</vt:lpstr>
      <vt:lpstr>Conclusion</vt:lpstr>
      <vt:lpstr>Next steps</vt:lpstr>
      <vt:lpstr>Extra slides</vt:lpstr>
      <vt:lpstr>CD127 blockade extends diabetes-free intervals in NOD mice</vt:lpstr>
      <vt:lpstr>CD127 levels in CD8 TEMRAs predict response to teplizumab</vt:lpstr>
      <vt:lpstr>TN10 clustering analyses</vt:lpstr>
      <vt:lpstr>Obtaining consensus peaks to serve as features in counts matrix</vt:lpstr>
      <vt:lpstr>Epigenetics look very similar across sequencing batches</vt:lpstr>
      <vt:lpstr>Epigenetic profiles of non-naïve CD8s from responders and non-responders to teplizumab are not clearly distinct</vt:lpstr>
      <vt:lpstr>Obtain some DARs between R and NR looking across all cell sorts</vt:lpstr>
      <vt:lpstr>Sanity check: DP non-naïve CD8s do show signs of exhaustion</vt:lpstr>
      <vt:lpstr>Other potentially interesting hits less accessible in more terminal sorts</vt:lpstr>
      <vt:lpstr>Peaks more accessible in CD127+s than DNs are enriched for JAK/STAT gene set</vt:lpstr>
      <vt:lpstr>Peaks more accessible in both CD127+ sorts vs. DN perhaps enriched for JAK/STAT gene set</vt:lpstr>
      <vt:lpstr>Weak CD127 effect looking at mean accessibility of all peaks near JAK/STAT genes</vt:lpstr>
      <vt:lpstr>Mean gene set views of Tex, cytotoxicity genes</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Peaks more accessible in DP CD127+ than both DP CD127- sorts enriched for purine metabolism gene set</vt:lpstr>
      <vt:lpstr>Some purine metabolism genes more accessible in DP CD127+ than DP CD127- CD8s</vt:lpstr>
      <vt:lpstr>Peaks more accessible in CD127+ vs. CD127- also enriched for purine gene set</vt:lpstr>
      <vt:lpstr>Enrichment of TF motifs in differentially accessible regions between DP CD127+/- ~consistent with differentiation model</vt:lpstr>
      <vt:lpstr>ROR TF motifs enriched in peaks more accessible in non-exhausted CD127+ than DP CD127+</vt:lpstr>
      <vt:lpstr>CTCF(L) TF motif enriched in peaks more accessible in DN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6498</cp:revision>
  <dcterms:created xsi:type="dcterms:W3CDTF">2023-09-15T17:40:02Z</dcterms:created>
  <dcterms:modified xsi:type="dcterms:W3CDTF">2024-10-17T19:50:47Z</dcterms:modified>
</cp:coreProperties>
</file>